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s/slide36.xml" ContentType="application/vnd.openxmlformats-officedocument.presentationml.slide+xml"/>
  <Override PartName="/ppt/slides/slide59.xml" ContentType="application/vnd.openxmlformats-officedocument.presentationml.slide+xml"/>
  <Override PartName="/ppt/slides/slide58.xml" ContentType="application/vnd.openxmlformats-officedocument.presentationml.slide+xml"/>
  <Override PartName="/ppt/slides/slide57.xml" ContentType="application/vnd.openxmlformats-officedocument.presentationml.slide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0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2.xml" ContentType="application/vnd.openxmlformats-officedocument.presentationml.slide+xml"/>
  <Override PartName="/ppt/slides/slide17.xml" ContentType="application/vnd.openxmlformats-officedocument.presentationml.slide+xml"/>
  <Override PartName="/ppt/slides/slide14.xml" ContentType="application/vnd.openxmlformats-officedocument.presentationml.slide+xml"/>
  <Override PartName="/ppt/slides/slide18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9" r:id="rId5"/>
    <p:sldId id="271" r:id="rId6"/>
    <p:sldId id="273" r:id="rId7"/>
    <p:sldId id="274" r:id="rId8"/>
    <p:sldId id="272" r:id="rId9"/>
    <p:sldId id="264" r:id="rId10"/>
    <p:sldId id="265" r:id="rId11"/>
    <p:sldId id="277" r:id="rId12"/>
    <p:sldId id="276" r:id="rId13"/>
    <p:sldId id="279" r:id="rId14"/>
    <p:sldId id="280" r:id="rId15"/>
    <p:sldId id="278" r:id="rId16"/>
    <p:sldId id="270" r:id="rId17"/>
    <p:sldId id="281" r:id="rId18"/>
    <p:sldId id="287" r:id="rId19"/>
    <p:sldId id="288" r:id="rId20"/>
    <p:sldId id="282" r:id="rId21"/>
    <p:sldId id="293" r:id="rId22"/>
    <p:sldId id="296" r:id="rId23"/>
    <p:sldId id="285" r:id="rId24"/>
    <p:sldId id="295" r:id="rId25"/>
    <p:sldId id="297" r:id="rId26"/>
    <p:sldId id="299" r:id="rId27"/>
    <p:sldId id="298" r:id="rId28"/>
    <p:sldId id="318" r:id="rId29"/>
    <p:sldId id="319" r:id="rId30"/>
    <p:sldId id="300" r:id="rId31"/>
    <p:sldId id="286" r:id="rId32"/>
    <p:sldId id="302" r:id="rId33"/>
    <p:sldId id="304" r:id="rId34"/>
    <p:sldId id="303" r:id="rId35"/>
    <p:sldId id="306" r:id="rId36"/>
    <p:sldId id="323" r:id="rId37"/>
    <p:sldId id="324" r:id="rId38"/>
    <p:sldId id="307" r:id="rId39"/>
    <p:sldId id="312" r:id="rId40"/>
    <p:sldId id="308" r:id="rId41"/>
    <p:sldId id="311" r:id="rId42"/>
    <p:sldId id="310" r:id="rId43"/>
    <p:sldId id="325" r:id="rId44"/>
    <p:sldId id="326" r:id="rId45"/>
    <p:sldId id="315" r:id="rId46"/>
    <p:sldId id="314" r:id="rId47"/>
    <p:sldId id="322" r:id="rId48"/>
    <p:sldId id="313" r:id="rId49"/>
    <p:sldId id="316" r:id="rId50"/>
    <p:sldId id="290" r:id="rId51"/>
    <p:sldId id="292" r:id="rId52"/>
    <p:sldId id="291" r:id="rId53"/>
    <p:sldId id="309" r:id="rId54"/>
    <p:sldId id="284" r:id="rId55"/>
    <p:sldId id="301" r:id="rId56"/>
    <p:sldId id="305" r:id="rId57"/>
    <p:sldId id="320" r:id="rId58"/>
    <p:sldId id="321" r:id="rId59"/>
    <p:sldId id="317" r:id="rId6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D1C9"/>
    <a:srgbClr val="E4F2FB"/>
    <a:srgbClr val="9B887A"/>
    <a:srgbClr val="030301"/>
    <a:srgbClr val="FDFCFA"/>
    <a:srgbClr val="FFFFFF"/>
    <a:srgbClr val="DBE3ED"/>
    <a:srgbClr val="FF0066"/>
    <a:srgbClr val="E0DDD3"/>
    <a:srgbClr val="0E0E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customXml" Target="../customXml/item2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customXml" Target="../customXml/item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jpg>
</file>

<file path=ppt/media/image11.jpg>
</file>

<file path=ppt/media/image12.jpg>
</file>

<file path=ppt/media/image13.jpg>
</file>

<file path=ppt/media/image14.gif>
</file>

<file path=ppt/media/image15.jpeg>
</file>

<file path=ppt/media/image16.jpg>
</file>

<file path=ppt/media/image17.jpg>
</file>

<file path=ppt/media/image18.jpg>
</file>

<file path=ppt/media/image19.jpeg>
</file>

<file path=ppt/media/image2.jpg>
</file>

<file path=ppt/media/image20.jpeg>
</file>

<file path=ppt/media/image21.jpeg>
</file>

<file path=ppt/media/image22.jpg>
</file>

<file path=ppt/media/image23.jpeg>
</file>

<file path=ppt/media/image24.jpg>
</file>

<file path=ppt/media/image25.jpeg>
</file>

<file path=ppt/media/image26.jpeg>
</file>

<file path=ppt/media/image3.png>
</file>

<file path=ppt/media/image4.jpeg>
</file>

<file path=ppt/media/image5.jpe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0542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7355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7108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6202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5986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4218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6237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0912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0651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2139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0496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F7C6F-CD2C-40C5-9A88-ED1516ED117F}" type="datetimeFigureOut">
              <a:rPr lang="pt-BR" smtClean="0"/>
              <a:t>07/12/2021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3F847-D3B1-460F-AF2A-7C053174CE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9153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cautosdoontem.com/2020/07/a-culpa-da-escravidao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ledes.org.br/escravizacao-de-africano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imgres?imgurl=https://pt-static.z-dn.net/files/da3/6c1a120cd7a0231e202fa02eecdc7ff0.gif&amp;imgrefurl=https://brainly.com.br/tarefa/8126677&amp;tbnid=Ja0NB_n9Zca1kM&amp;vet=12ahUKEwjYu8e5_pD0AhWSt5UCHVGBA1kQMygCegUIARCtAQ..i&amp;docid=dzbq_-kSBs1zFM&amp;w=638&amp;h=453&amp;q=portugal%20p%C3%A9riplo%20africano&amp;ved=2ahUKEwjYu8e5_pD0AhWSt5UCHVGBA1kQMygCegUIARCtAQ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super.abril.com.br/mundo-estranho/como-era-a-vida-no-quilombo-dos-palmares/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ledes.org.br/escravizacao-de-africano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tt7PNUQGDS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  <a:noFill/>
          <a:effectLst/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Resistência à escravidão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Brasil Colônia (1500-1822)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0" y="5458691"/>
            <a:ext cx="69457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600" dirty="0" smtClean="0"/>
              <a:t>- Se ainda não ouviu, ouça o </a:t>
            </a:r>
            <a:r>
              <a:rPr lang="pt-BR" sz="1600" dirty="0" err="1" smtClean="0"/>
              <a:t>podcast</a:t>
            </a:r>
            <a:r>
              <a:rPr lang="pt-BR" sz="1600" dirty="0" smtClean="0"/>
              <a:t> “A culpa </a:t>
            </a:r>
            <a:r>
              <a:rPr lang="pt-BR" sz="1600" dirty="0"/>
              <a:t>da escravidão” (</a:t>
            </a:r>
            <a:r>
              <a:rPr lang="pt-BR" sz="1600" dirty="0">
                <a:hlinkClick r:id="rId3"/>
              </a:rPr>
              <a:t>http://www.incautosdoontem.com/2020/07/a-culpa-da-escravidao.html</a:t>
            </a:r>
            <a:r>
              <a:rPr lang="pt-BR" sz="1600" dirty="0" smtClean="0"/>
              <a:t>). </a:t>
            </a:r>
          </a:p>
          <a:p>
            <a:pPr algn="just"/>
            <a:r>
              <a:rPr lang="pt-BR" sz="1600" dirty="0" smtClean="0"/>
              <a:t>- Leitura recomendada para a aula de hoje: releitura do capítulo 16: “As disputas por territórios”. </a:t>
            </a:r>
          </a:p>
          <a:p>
            <a:pPr algn="just"/>
            <a:r>
              <a:rPr lang="pt-BR" sz="1600" dirty="0" smtClean="0"/>
              <a:t>- O estudo dos assuntos do ano vão do início do livro didático ao capítulo 17. </a:t>
            </a:r>
            <a:endParaRPr lang="pt-BR" sz="16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3676073" y="0"/>
            <a:ext cx="33435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i="1" dirty="0" smtClean="0"/>
              <a:t>Zumbi</a:t>
            </a:r>
            <a:r>
              <a:rPr lang="pt-BR" sz="1400" dirty="0" smtClean="0"/>
              <a:t>, pintura de Antônio Parreiras (1927)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4080425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72" t="22097" r="17896" b="33561"/>
          <a:stretch/>
        </p:blipFill>
        <p:spPr>
          <a:xfrm>
            <a:off x="2778209" y="3053028"/>
            <a:ext cx="6627341" cy="3804972"/>
          </a:xfrm>
        </p:spPr>
      </p:pic>
      <p:sp>
        <p:nvSpPr>
          <p:cNvPr id="2" name="CaixaDeTexto 1"/>
          <p:cNvSpPr txBox="1"/>
          <p:nvPr/>
        </p:nvSpPr>
        <p:spPr>
          <a:xfrm>
            <a:off x="601361" y="420130"/>
            <a:ext cx="1098103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/>
              <a:t>“A </a:t>
            </a:r>
            <a:r>
              <a:rPr lang="pt-BR" sz="2400" dirty="0"/>
              <a:t>fadiga residual acumulada pela falta de sono, pelos horários irregulares e pelo excesso </a:t>
            </a:r>
            <a:r>
              <a:rPr lang="pt-BR" sz="2400" dirty="0" smtClean="0"/>
              <a:t>de trabalho </a:t>
            </a:r>
            <a:r>
              <a:rPr lang="pt-BR" sz="2400" dirty="0"/>
              <a:t>(o que hoje chamamos de </a:t>
            </a:r>
            <a:r>
              <a:rPr lang="pt-BR" sz="2400" dirty="0" smtClean="0"/>
              <a:t>‘fadiga industrial’) </a:t>
            </a:r>
            <a:r>
              <a:rPr lang="pt-BR" sz="2400" dirty="0"/>
              <a:t>era irreversível e causava </a:t>
            </a:r>
            <a:r>
              <a:rPr lang="pt-BR" sz="2400" dirty="0" smtClean="0"/>
              <a:t>envelhecimento precoce </a:t>
            </a:r>
            <a:r>
              <a:rPr lang="pt-BR" sz="2400" dirty="0"/>
              <a:t>e perda de atenção nas pessoas escravizadas — </a:t>
            </a:r>
            <a:r>
              <a:rPr lang="pt-BR" sz="2400" b="1" u="sng" dirty="0"/>
              <a:t>nos engenhos, o acidente mais comum </a:t>
            </a:r>
            <a:r>
              <a:rPr lang="pt-BR" sz="2400" b="1" u="sng" dirty="0" smtClean="0"/>
              <a:t>era perda </a:t>
            </a:r>
            <a:r>
              <a:rPr lang="pt-BR" sz="2400" b="1" u="sng" dirty="0"/>
              <a:t>de braços na moenda de triturar cana de açúcar</a:t>
            </a:r>
            <a:r>
              <a:rPr lang="pt-BR" sz="2400" dirty="0"/>
              <a:t>. </a:t>
            </a:r>
            <a:r>
              <a:rPr lang="pt-BR" sz="2400" dirty="0" err="1"/>
              <a:t>Manzano</a:t>
            </a:r>
            <a:r>
              <a:rPr lang="pt-BR" sz="2400" dirty="0"/>
              <a:t>, no serviço doméstico, estava </a:t>
            </a:r>
            <a:r>
              <a:rPr lang="pt-BR" sz="2400" dirty="0" smtClean="0"/>
              <a:t>em posição </a:t>
            </a:r>
            <a:r>
              <a:rPr lang="pt-BR" sz="2400" dirty="0"/>
              <a:t>privilegiada e, ainda assim, vivia acossado pelo sono</a:t>
            </a:r>
            <a:r>
              <a:rPr lang="pt-BR" sz="2400" dirty="0" smtClean="0"/>
              <a:t>.” (CASTRO, Alex. Nota de rodapé 118 </a:t>
            </a:r>
            <a:r>
              <a:rPr lang="pt-BR" sz="2400" dirty="0" err="1" smtClean="0"/>
              <a:t>d</a:t>
            </a:r>
            <a:r>
              <a:rPr lang="pt-BR" sz="2400" i="1" dirty="0" err="1" smtClean="0"/>
              <a:t>A</a:t>
            </a:r>
            <a:r>
              <a:rPr lang="pt-BR" sz="2400" i="1" dirty="0" smtClean="0"/>
              <a:t> autobiografia do poeta-escravo</a:t>
            </a:r>
            <a:r>
              <a:rPr lang="pt-BR" sz="2400" dirty="0" smtClean="0"/>
              <a:t>, de Juan Francisco </a:t>
            </a:r>
            <a:r>
              <a:rPr lang="pt-BR" sz="2400" dirty="0" err="1" smtClean="0"/>
              <a:t>Manzano</a:t>
            </a:r>
            <a:r>
              <a:rPr lang="pt-BR" sz="2400" dirty="0" smtClean="0"/>
              <a:t>. São Paulo: </a:t>
            </a:r>
            <a:r>
              <a:rPr lang="pt-BR" sz="2400" dirty="0" err="1" smtClean="0"/>
              <a:t>Hedra</a:t>
            </a:r>
            <a:r>
              <a:rPr lang="pt-BR" sz="2400" dirty="0" smtClean="0"/>
              <a:t>, 2015. Grifos meus.)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8874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Africanos escravizados no Brasil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Foram trazidos africanos escravizados para o Brasil desde o início do século XVI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 tráfico negreiro era extremamente lucrativo para Portugal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Na região de Minas Gerais, após a descoberta do ouro no final do século XVII, a escravidão foi quase que só de africanos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Primeiro imposto sobre a mineração: capitação </a:t>
            </a:r>
          </a:p>
          <a:p>
            <a:r>
              <a:rPr lang="pt-BR" dirty="0" smtClean="0"/>
              <a:t>Expectativa de vida de um escravo: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1879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Africanos escravizados no Brasil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Foram trazidos africanos escravizados para o Brasil desde o início do século XVI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 tráfico negreiro era extremamente lucrativo para Portugal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Na região de Minas Gerais, após a descoberta do ouro no final do século XVII, a escravidão foi quase que só de africanos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Primeiro imposto sobre a mineração: capitação </a:t>
            </a:r>
          </a:p>
          <a:p>
            <a:r>
              <a:rPr lang="pt-BR" dirty="0" smtClean="0"/>
              <a:t>Expectativa de vida de um escravo: 10 anos trabalhando diretamente na produção de açúcar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140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9319" y="-11586"/>
            <a:ext cx="4885038" cy="6869586"/>
          </a:xfrm>
        </p:spPr>
      </p:pic>
      <p:sp>
        <p:nvSpPr>
          <p:cNvPr id="5" name="CaixaDeTexto 4"/>
          <p:cNvSpPr txBox="1"/>
          <p:nvPr/>
        </p:nvSpPr>
        <p:spPr>
          <a:xfrm>
            <a:off x="840259" y="6427113"/>
            <a:ext cx="27102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i="1" dirty="0"/>
              <a:t>Mineração de </a:t>
            </a:r>
            <a:r>
              <a:rPr lang="pt-BR" sz="1100" i="1" dirty="0" smtClean="0"/>
              <a:t>diamantes. Pintura de </a:t>
            </a:r>
            <a:r>
              <a:rPr lang="pt-BR" sz="1100" dirty="0" smtClean="0"/>
              <a:t>Carlos </a:t>
            </a:r>
            <a:r>
              <a:rPr lang="pt-BR" sz="1100" dirty="0"/>
              <a:t>Julião. c. </a:t>
            </a:r>
            <a:r>
              <a:rPr lang="pt-BR" sz="1100" dirty="0" smtClean="0"/>
              <a:t>1770.</a:t>
            </a: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234515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Africanos escravizados no Brasil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Foram trazidos africanos escravizados para o Brasil desde o início do século XVI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 tráfico negreiro era extremamente lucrativo para Portugal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Na região de Minas Gerais, após a descoberta do ouro no final do século XVII, a escravidão foi quase que só de africanos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Primeiro imposto sobre a mineração: capitação </a:t>
            </a:r>
          </a:p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Expectativa de vida de um escravo: </a:t>
            </a:r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anos trabalhando diretamente na produção de açúcar</a:t>
            </a:r>
          </a:p>
          <a:p>
            <a:endParaRPr lang="pt-BR" dirty="0"/>
          </a:p>
        </p:txBody>
      </p:sp>
      <p:pic>
        <p:nvPicPr>
          <p:cNvPr id="4" name="Espaço Reservado para Conteúdo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962" y="0"/>
            <a:ext cx="4885038" cy="6869586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4679092" y="6427113"/>
            <a:ext cx="27102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i="1" dirty="0"/>
              <a:t>Mineração de </a:t>
            </a:r>
            <a:r>
              <a:rPr lang="pt-BR" sz="1100" i="1" dirty="0" smtClean="0"/>
              <a:t>diamantes. Pintura de </a:t>
            </a:r>
            <a:r>
              <a:rPr lang="pt-BR" sz="1100" dirty="0" smtClean="0"/>
              <a:t>Carlos </a:t>
            </a:r>
            <a:r>
              <a:rPr lang="pt-BR" sz="1100" dirty="0"/>
              <a:t>Julião. c. </a:t>
            </a:r>
            <a:r>
              <a:rPr lang="pt-BR" sz="1100" dirty="0" smtClean="0"/>
              <a:t>1770.</a:t>
            </a: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1378684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Africanos escravizados no Brasil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Foram trazidos africanos escravizados para o Brasil desde o início do século XVI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 tráfico negreiro era extremamente lucrativo para Portugal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Na região de Minas Gerais, após a descoberta do ouro no final do século XVII, a escravidão foi quase que só de africanos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Primeiro imposto sobre a mineração: capitação </a:t>
            </a:r>
          </a:p>
          <a:p>
            <a:r>
              <a:rPr lang="pt-BR" dirty="0" smtClean="0"/>
              <a:t>Expectativa de vida de um escravo: </a:t>
            </a:r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anos trabalhando diretamente na produção de açúcar;</a:t>
            </a:r>
            <a:r>
              <a:rPr lang="pt-BR" dirty="0" smtClean="0"/>
              <a:t> 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 anos </a:t>
            </a:r>
            <a:r>
              <a:rPr lang="pt-BR" dirty="0" smtClean="0"/>
              <a:t>trabalhando na mineração</a:t>
            </a:r>
          </a:p>
          <a:p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174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634314"/>
            <a:ext cx="10515600" cy="5542649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pt-BR" sz="3200" dirty="0" smtClean="0"/>
              <a:t>“no </a:t>
            </a:r>
            <a:r>
              <a:rPr lang="pt-BR" sz="3200" dirty="0"/>
              <a:t>Brasil do último quarto do século XIX a expectativa de vida dos escravos, ao nascer, variava em torno de 19 anos. O espanto que esse número pode causar ao leitor de hoje só não é maior quando se sabe que a expectativa de vida de um brasileiro não escravo era de apenas 27 anos em 1879. Nos Estados Unidos, a expectativa de vida dos escravos, por volta de 1850, era de 35 anos e meio, apenas 12% menor do que a da população total e muito superior à de um brasileiro médio. As condições de vida, no século XIX, eram ruins para todos e muito piores para os escravos</a:t>
            </a:r>
            <a:r>
              <a:rPr lang="pt-BR" sz="3200" dirty="0" smtClean="0"/>
              <a:t>.” </a:t>
            </a:r>
            <a:r>
              <a:rPr lang="pt-BR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(NOGUEIRA, Luiz Fernando Veloso. Expectativa de vida e mortalidade de escravos. In </a:t>
            </a:r>
            <a:r>
              <a:rPr lang="pt-BR" sz="32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Histórica – Revista Eletrônica do Arquivo Público do Estado de São Paulo</a:t>
            </a:r>
            <a:r>
              <a:rPr lang="pt-BR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 n. 51. 2011.)</a:t>
            </a:r>
            <a:r>
              <a:rPr lang="pt-BR" sz="3200" dirty="0" smtClean="0"/>
              <a:t> 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sz="1400" dirty="0" smtClean="0"/>
              <a:t>Estudo extra sobre o assunto</a:t>
            </a:r>
            <a:r>
              <a:rPr lang="pt-BR" sz="1400" dirty="0"/>
              <a:t>: SCHWARTZ, Stuart </a:t>
            </a:r>
            <a:r>
              <a:rPr lang="pt-BR" sz="1400" dirty="0" smtClean="0"/>
              <a:t>B.. </a:t>
            </a:r>
            <a:r>
              <a:rPr lang="pt-BR" sz="1400" i="1" dirty="0"/>
              <a:t>Segredos Internos: engenhos e escravos na sociedade colonial (1550-1835)</a:t>
            </a:r>
            <a:r>
              <a:rPr lang="pt-BR" sz="1400" dirty="0"/>
              <a:t>. São Paulo: Companhia das Letras, 1988.</a:t>
            </a:r>
          </a:p>
        </p:txBody>
      </p:sp>
    </p:spTree>
    <p:extLst>
      <p:ext uri="{BB962C8B-B14F-4D97-AF65-F5344CB8AC3E}">
        <p14:creationId xmlns:p14="http://schemas.microsoft.com/office/powerpoint/2010/main" val="88000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634314"/>
            <a:ext cx="10515600" cy="5542649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pt-BR" sz="3200" dirty="0" smtClean="0"/>
              <a:t>“no </a:t>
            </a:r>
            <a:r>
              <a:rPr lang="pt-BR" sz="3200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Brasil</a:t>
            </a:r>
            <a:r>
              <a:rPr lang="pt-BR" sz="3200" dirty="0"/>
              <a:t> do último quarto do século XIX a </a:t>
            </a:r>
            <a:r>
              <a:rPr lang="pt-BR" sz="3200" b="1" dirty="0">
                <a:solidFill>
                  <a:srgbClr val="FF0000"/>
                </a:solidFill>
              </a:rPr>
              <a:t>expectativa de vida dos escravos</a:t>
            </a:r>
            <a:r>
              <a:rPr lang="pt-BR" sz="3200" dirty="0"/>
              <a:t>, ao nascer, variava em torno de </a:t>
            </a:r>
            <a:r>
              <a:rPr lang="pt-BR" sz="3200" b="1" u="sng" dirty="0">
                <a:solidFill>
                  <a:srgbClr val="FF0000"/>
                </a:solidFill>
              </a:rPr>
              <a:t>19 anos</a:t>
            </a:r>
            <a:r>
              <a:rPr lang="pt-BR" sz="3200" dirty="0"/>
              <a:t>. O espanto que esse número pode causar ao leitor de hoje só não é maior quando se sabe que a expectativa de vida de um brasileiro não escravo era de apenas 27 anos em 1879. Nos </a:t>
            </a:r>
            <a:r>
              <a:rPr lang="pt-BR" sz="3200" b="1" i="1" dirty="0">
                <a:solidFill>
                  <a:srgbClr val="FF0000"/>
                </a:solidFill>
              </a:rPr>
              <a:t>Estados Unidos</a:t>
            </a:r>
            <a:r>
              <a:rPr lang="pt-BR" sz="3200" dirty="0"/>
              <a:t>, a expectativa de vida dos escravos, por volta de 1850, era de </a:t>
            </a:r>
            <a:r>
              <a:rPr lang="pt-BR" sz="3200" b="1" i="1" dirty="0">
                <a:solidFill>
                  <a:srgbClr val="FF0000"/>
                </a:solidFill>
              </a:rPr>
              <a:t>35 anos e meio</a:t>
            </a:r>
            <a:r>
              <a:rPr lang="pt-BR" sz="3200" dirty="0"/>
              <a:t>, apenas 12% menor do que a da população total e muito superior à de um brasileiro médio. As condições de vida, no século XIX, eram ruins para todos e muito piores para os escravos</a:t>
            </a:r>
            <a:r>
              <a:rPr lang="pt-BR" sz="3200" dirty="0" smtClean="0"/>
              <a:t>.” </a:t>
            </a:r>
            <a:r>
              <a:rPr lang="pt-BR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(NOGUEIRA, Luiz Fernando Veloso. Expectativa de vida e mortalidade de escravos. In </a:t>
            </a:r>
            <a:r>
              <a:rPr lang="pt-BR" sz="32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Histórica – Revista Eletrônica do Arquivo Público do Estado de São Paulo</a:t>
            </a:r>
            <a:r>
              <a:rPr lang="pt-BR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 n. 51. 2011.) 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sz="1400" dirty="0" smtClean="0"/>
              <a:t>Estudo extra sobre o assunto</a:t>
            </a:r>
            <a:r>
              <a:rPr lang="pt-BR" sz="1400" dirty="0"/>
              <a:t>: SCHWARTZ, Stuart </a:t>
            </a:r>
            <a:r>
              <a:rPr lang="pt-BR" sz="1400" dirty="0" smtClean="0"/>
              <a:t>B.. </a:t>
            </a:r>
            <a:r>
              <a:rPr lang="pt-BR" sz="1400" i="1" dirty="0"/>
              <a:t>Segredos Internos: engenhos e escravos na sociedade colonial (1550-1835)</a:t>
            </a:r>
            <a:r>
              <a:rPr lang="pt-BR" sz="1400" dirty="0"/>
              <a:t>. São Paulo: Companhia das Letras, 1988.</a:t>
            </a:r>
          </a:p>
        </p:txBody>
      </p:sp>
    </p:spTree>
    <p:extLst>
      <p:ext uri="{BB962C8B-B14F-4D97-AF65-F5344CB8AC3E}">
        <p14:creationId xmlns:p14="http://schemas.microsoft.com/office/powerpoint/2010/main" val="180333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075" t="15976" r="19970" b="15681"/>
          <a:stretch/>
        </p:blipFill>
        <p:spPr>
          <a:xfrm>
            <a:off x="766119" y="0"/>
            <a:ext cx="10695433" cy="685800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1342255" y="5310909"/>
            <a:ext cx="8497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>
                <a:solidFill>
                  <a:schemeClr val="bg1"/>
                </a:solidFill>
              </a:rPr>
              <a:t>Mapa obtido em </a:t>
            </a:r>
            <a:r>
              <a:rPr lang="pt-BR" sz="1100" dirty="0" smtClean="0">
                <a:solidFill>
                  <a:schemeClr val="bg1"/>
                </a:solidFill>
                <a:hlinkClick r:id="rId3"/>
              </a:rPr>
              <a:t>https://www.geledes.org.br/escravizacao-de-africanos/</a:t>
            </a:r>
            <a:r>
              <a:rPr lang="pt-BR" sz="1100" dirty="0" smtClean="0">
                <a:solidFill>
                  <a:schemeClr val="bg1"/>
                </a:solidFill>
              </a:rPr>
              <a:t> </a:t>
            </a:r>
            <a:endParaRPr lang="pt-BR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50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80547" cy="6858000"/>
          </a:xfrm>
        </p:spPr>
      </p:pic>
      <p:sp>
        <p:nvSpPr>
          <p:cNvPr id="5" name="CaixaDeTexto 4"/>
          <p:cNvSpPr txBox="1"/>
          <p:nvPr/>
        </p:nvSpPr>
        <p:spPr>
          <a:xfrm>
            <a:off x="9514703" y="6027003"/>
            <a:ext cx="21665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 smtClean="0"/>
              <a:t>Surveillants </a:t>
            </a:r>
            <a:r>
              <a:rPr lang="fr-FR" sz="1200" i="1" dirty="0"/>
              <a:t>punissant des esclaves sur un domaine rural</a:t>
            </a:r>
            <a:r>
              <a:rPr lang="pt-BR" sz="1200" dirty="0" smtClean="0"/>
              <a:t>, imagem de Jean-Baptiste Debret feita entre 1834 a 1839.</a:t>
            </a:r>
            <a:endParaRPr lang="pt-BR" sz="1200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5447" y="0"/>
            <a:ext cx="2696553" cy="3344562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10470293" y="3328087"/>
            <a:ext cx="196060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/>
              <a:t>Castigo de escravos, imagem </a:t>
            </a:r>
          </a:p>
          <a:p>
            <a:r>
              <a:rPr lang="pt-BR" sz="1100" dirty="0" smtClean="0"/>
              <a:t>de </a:t>
            </a:r>
            <a:r>
              <a:rPr lang="pt-BR" sz="1100" dirty="0"/>
              <a:t>Jacques </a:t>
            </a:r>
            <a:r>
              <a:rPr lang="pt-BR" sz="1100" dirty="0" err="1"/>
              <a:t>Arago</a:t>
            </a:r>
            <a:r>
              <a:rPr lang="pt-BR" sz="1100" dirty="0" smtClean="0"/>
              <a:t> (1839). </a:t>
            </a: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321405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Africanos escravizados no Brasil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Foram trazidos africanos escravizados para o Brasil desde o início do século XVI</a:t>
            </a:r>
          </a:p>
          <a:p>
            <a:r>
              <a:rPr lang="pt-BR" dirty="0" smtClean="0"/>
              <a:t>O tráfico negreiro era extremamente lucrativo para Portugal</a:t>
            </a:r>
          </a:p>
          <a:p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9135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Resistência à escravidão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962" y="1410042"/>
            <a:ext cx="4085968" cy="5447958"/>
          </a:xfrm>
        </p:spPr>
      </p:pic>
      <p:sp>
        <p:nvSpPr>
          <p:cNvPr id="5" name="CaixaDeTexto 4"/>
          <p:cNvSpPr txBox="1"/>
          <p:nvPr/>
        </p:nvSpPr>
        <p:spPr>
          <a:xfrm>
            <a:off x="173743" y="5288340"/>
            <a:ext cx="10289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i="1" dirty="0" smtClean="0"/>
              <a:t>Zumbi</a:t>
            </a:r>
            <a:r>
              <a:rPr lang="pt-BR" sz="1600" dirty="0" smtClean="0"/>
              <a:t>, pintura de Antônio Parreiras (1927)</a:t>
            </a:r>
            <a:endParaRPr lang="pt-BR" sz="1600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6930" y="1399424"/>
            <a:ext cx="6895070" cy="4774836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8756822" y="6227805"/>
            <a:ext cx="3550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i="1" dirty="0" smtClean="0"/>
              <a:t>Jogar capoeira, a dança da guerra</a:t>
            </a:r>
            <a:r>
              <a:rPr lang="pt-BR" sz="1400" dirty="0" smtClean="0"/>
              <a:t>, pintura </a:t>
            </a:r>
            <a:r>
              <a:rPr lang="pt-BR" sz="1400" dirty="0"/>
              <a:t>de Johann Moritz </a:t>
            </a:r>
            <a:r>
              <a:rPr lang="pt-BR" sz="1400" dirty="0" err="1" smtClean="0"/>
              <a:t>Rugendas</a:t>
            </a:r>
            <a:r>
              <a:rPr lang="pt-BR" sz="1400" dirty="0" smtClean="0"/>
              <a:t> (1835)</a:t>
            </a:r>
            <a:endParaRPr lang="pt-BR" sz="1400" i="1" dirty="0"/>
          </a:p>
        </p:txBody>
      </p:sp>
    </p:spTree>
    <p:extLst>
      <p:ext uri="{BB962C8B-B14F-4D97-AF65-F5344CB8AC3E}">
        <p14:creationId xmlns:p14="http://schemas.microsoft.com/office/powerpoint/2010/main" val="1048135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702" y="0"/>
            <a:ext cx="4458298" cy="6837882"/>
          </a:xfrm>
        </p:spPr>
      </p:pic>
      <p:sp>
        <p:nvSpPr>
          <p:cNvPr id="7" name="CaixaDeTexto 6"/>
          <p:cNvSpPr txBox="1"/>
          <p:nvPr/>
        </p:nvSpPr>
        <p:spPr>
          <a:xfrm>
            <a:off x="362465" y="288324"/>
            <a:ext cx="665617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/>
              <a:t>	Clássicos </a:t>
            </a:r>
            <a:r>
              <a:rPr lang="pt-BR" sz="2400" dirty="0"/>
              <a:t>da historiografia, como o livro </a:t>
            </a:r>
            <a:r>
              <a:rPr lang="pt-BR" sz="2400" i="1" dirty="0"/>
              <a:t>Casa-grande &amp; Senzala</a:t>
            </a:r>
            <a:r>
              <a:rPr lang="pt-BR" sz="2400" dirty="0"/>
              <a:t>, de Gilberto Freyre (1933), defendiam a tese de que os negros se adaptaram bem à escravidão. Haveria uma </a:t>
            </a:r>
            <a:r>
              <a:rPr lang="pt-BR" sz="2400" dirty="0" smtClean="0"/>
              <a:t>“miscigenação natural</a:t>
            </a:r>
            <a:r>
              <a:rPr lang="pt-BR" sz="2400" dirty="0"/>
              <a:t>”, com “bons senhores” mantendo uma “escravidão relativamente branda</a:t>
            </a:r>
            <a:r>
              <a:rPr lang="pt-BR" sz="2400" dirty="0" smtClean="0"/>
              <a:t>”.</a:t>
            </a:r>
          </a:p>
          <a:p>
            <a:pPr algn="just"/>
            <a:r>
              <a:rPr lang="pt-BR" sz="2400" dirty="0" smtClean="0"/>
              <a:t>	Fernando </a:t>
            </a:r>
            <a:r>
              <a:rPr lang="pt-BR" sz="2400" dirty="0"/>
              <a:t>Henrique Cardoso afirmou que os escravos foram “testemunhos mudos de uma história para a qual </a:t>
            </a:r>
            <a:r>
              <a:rPr lang="pt-BR" sz="2400" dirty="0" smtClean="0"/>
              <a:t>não existem</a:t>
            </a:r>
            <a:r>
              <a:rPr lang="pt-BR" sz="2400" dirty="0"/>
              <a:t>, senão como uma espécie de instrumento passivo” e “neste </a:t>
            </a:r>
            <a:r>
              <a:rPr lang="pt-BR" sz="2400" dirty="0" smtClean="0"/>
              <a:t>sentido a </a:t>
            </a:r>
            <a:r>
              <a:rPr lang="pt-BR" sz="2400" dirty="0"/>
              <a:t>consciência do escravo apenas registrava e espelhava, passivamente, </a:t>
            </a:r>
            <a:r>
              <a:rPr lang="pt-BR" sz="2400" dirty="0" smtClean="0"/>
              <a:t>os significados </a:t>
            </a:r>
            <a:r>
              <a:rPr lang="pt-BR" sz="2400" dirty="0"/>
              <a:t>sociais que lhes eram impostos” (CARDOSO, Fernando Henrique. </a:t>
            </a:r>
            <a:r>
              <a:rPr lang="pt-BR" sz="2400" i="1" dirty="0"/>
              <a:t>Capitalismo e escravidão no Brasil meridional.</a:t>
            </a:r>
            <a:r>
              <a:rPr lang="pt-BR" sz="2400" dirty="0"/>
              <a:t> Rio </a:t>
            </a:r>
            <a:r>
              <a:rPr lang="pt-BR" sz="2400" dirty="0" smtClean="0"/>
              <a:t>de Janeiro</a:t>
            </a:r>
            <a:r>
              <a:rPr lang="pt-BR" sz="2400" dirty="0"/>
              <a:t>: Paz e Terra, 1977. pp. 126 e 125.)</a:t>
            </a:r>
          </a:p>
        </p:txBody>
      </p:sp>
    </p:spTree>
    <p:extLst>
      <p:ext uri="{BB962C8B-B14F-4D97-AF65-F5344CB8AC3E}">
        <p14:creationId xmlns:p14="http://schemas.microsoft.com/office/powerpoint/2010/main" val="1958464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702" y="0"/>
            <a:ext cx="4458298" cy="6837882"/>
          </a:xfrm>
        </p:spPr>
      </p:pic>
      <p:sp>
        <p:nvSpPr>
          <p:cNvPr id="7" name="CaixaDeTexto 6"/>
          <p:cNvSpPr txBox="1"/>
          <p:nvPr/>
        </p:nvSpPr>
        <p:spPr>
          <a:xfrm>
            <a:off x="362465" y="288324"/>
            <a:ext cx="665617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/>
              <a:t>	Clássicos </a:t>
            </a:r>
            <a:r>
              <a:rPr lang="pt-BR" sz="2400" dirty="0"/>
              <a:t>da historiografia, como o livro </a:t>
            </a:r>
            <a:r>
              <a:rPr lang="pt-BR" sz="2400" i="1" dirty="0"/>
              <a:t>Casa-grande &amp; Senzala</a:t>
            </a:r>
            <a:r>
              <a:rPr lang="pt-BR" sz="2400" dirty="0"/>
              <a:t>, de Gilberto Freyre (1933), defendiam a tese de que os negros se adaptaram bem à escravidão. Haveria uma </a:t>
            </a:r>
            <a:r>
              <a:rPr lang="pt-BR" sz="2400" dirty="0" smtClean="0"/>
              <a:t>“</a:t>
            </a:r>
            <a:r>
              <a:rPr lang="pt-BR" sz="2400" dirty="0" smtClean="0">
                <a:solidFill>
                  <a:srgbClr val="FF0000"/>
                </a:solidFill>
              </a:rPr>
              <a:t>miscigenação natural</a:t>
            </a:r>
            <a:r>
              <a:rPr lang="pt-BR" sz="2400" dirty="0"/>
              <a:t>”, com “bons senhores” mantendo uma “escravidão relativamente branda</a:t>
            </a:r>
            <a:r>
              <a:rPr lang="pt-BR" sz="2400" dirty="0" smtClean="0"/>
              <a:t>”.</a:t>
            </a:r>
          </a:p>
          <a:p>
            <a:pPr algn="just"/>
            <a:r>
              <a:rPr lang="pt-BR" sz="2400" dirty="0" smtClean="0"/>
              <a:t>	Fernando </a:t>
            </a:r>
            <a:r>
              <a:rPr lang="pt-BR" sz="2400" dirty="0"/>
              <a:t>Henrique Cardoso afirmou que os escravos foram “testemunhos mudos de uma história para a qual </a:t>
            </a:r>
            <a:r>
              <a:rPr lang="pt-BR" sz="2400" dirty="0" smtClean="0"/>
              <a:t>não existem</a:t>
            </a:r>
            <a:r>
              <a:rPr lang="pt-BR" sz="2400" dirty="0"/>
              <a:t>, senão como uma espécie de instrumento passivo” e “neste </a:t>
            </a:r>
            <a:r>
              <a:rPr lang="pt-BR" sz="2400" dirty="0" smtClean="0"/>
              <a:t>sentido a </a:t>
            </a:r>
            <a:r>
              <a:rPr lang="pt-BR" sz="2400" dirty="0"/>
              <a:t>consciência do escravo apenas registrava e espelhava, passivamente, </a:t>
            </a:r>
            <a:r>
              <a:rPr lang="pt-BR" sz="2400" dirty="0" smtClean="0"/>
              <a:t>os significados </a:t>
            </a:r>
            <a:r>
              <a:rPr lang="pt-BR" sz="2400" dirty="0"/>
              <a:t>sociais que lhes eram impostos” (CARDOSO, Fernando Henrique. </a:t>
            </a:r>
            <a:r>
              <a:rPr lang="pt-BR" sz="2400" i="1" dirty="0"/>
              <a:t>Capitalismo e escravidão no Brasil meridional.</a:t>
            </a:r>
            <a:r>
              <a:rPr lang="pt-BR" sz="2400" dirty="0"/>
              <a:t> Rio </a:t>
            </a:r>
            <a:r>
              <a:rPr lang="pt-BR" sz="2400" dirty="0" smtClean="0"/>
              <a:t>de Janeiro</a:t>
            </a:r>
            <a:r>
              <a:rPr lang="pt-BR" sz="2400" dirty="0"/>
              <a:t>: Paz e Terra, 1977. pp. 126 e 125.)</a:t>
            </a:r>
          </a:p>
        </p:txBody>
      </p:sp>
    </p:spTree>
    <p:extLst>
      <p:ext uri="{BB962C8B-B14F-4D97-AF65-F5344CB8AC3E}">
        <p14:creationId xmlns:p14="http://schemas.microsoft.com/office/powerpoint/2010/main" val="231156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487" y="0"/>
            <a:ext cx="6791874" cy="6858000"/>
          </a:xfrm>
        </p:spPr>
      </p:pic>
      <p:sp>
        <p:nvSpPr>
          <p:cNvPr id="5" name="CaixaDeTexto 4"/>
          <p:cNvSpPr txBox="1"/>
          <p:nvPr/>
        </p:nvSpPr>
        <p:spPr>
          <a:xfrm>
            <a:off x="9415848" y="5597832"/>
            <a:ext cx="18699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Ilustração </a:t>
            </a:r>
            <a:r>
              <a:rPr lang="pt-BR" sz="1400" dirty="0"/>
              <a:t>de Cícero </a:t>
            </a:r>
            <a:r>
              <a:rPr lang="pt-BR" sz="1400" dirty="0" smtClean="0"/>
              <a:t>Dias (1933) para o livro </a:t>
            </a:r>
            <a:r>
              <a:rPr lang="pt-BR" sz="1400" i="1" dirty="0" smtClean="0"/>
              <a:t>Casa-grande</a:t>
            </a:r>
            <a:r>
              <a:rPr lang="pt-BR" sz="1400" i="1" dirty="0"/>
              <a:t> &amp; </a:t>
            </a:r>
            <a:r>
              <a:rPr lang="pt-BR" sz="1400" i="1" dirty="0" smtClean="0"/>
              <a:t>Senzala</a:t>
            </a:r>
            <a:r>
              <a:rPr lang="pt-BR" sz="1400" dirty="0" smtClean="0"/>
              <a:t>, </a:t>
            </a:r>
            <a:r>
              <a:rPr lang="pt-BR" sz="1400" dirty="0"/>
              <a:t>de Gilberto Freyre.</a:t>
            </a:r>
          </a:p>
        </p:txBody>
      </p:sp>
    </p:spTree>
    <p:extLst>
      <p:ext uri="{BB962C8B-B14F-4D97-AF65-F5344CB8AC3E}">
        <p14:creationId xmlns:p14="http://schemas.microsoft.com/office/powerpoint/2010/main" val="70666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62465" y="288324"/>
            <a:ext cx="665617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/>
              <a:t>	Clássicos </a:t>
            </a:r>
            <a:r>
              <a:rPr lang="pt-BR" sz="2400" dirty="0"/>
              <a:t>da historiografia, como o livro </a:t>
            </a:r>
            <a:r>
              <a:rPr lang="pt-BR" sz="2400" i="1" dirty="0"/>
              <a:t>Casa-grande &amp; Senzala</a:t>
            </a:r>
            <a:r>
              <a:rPr lang="pt-BR" sz="2400" dirty="0"/>
              <a:t>, de Gilberto Freyre (1933), defendiam a tese de que os negros se adaptaram bem à escravidão. Haveria uma </a:t>
            </a:r>
            <a:r>
              <a:rPr lang="pt-BR" sz="2400" dirty="0" smtClean="0"/>
              <a:t>“miscigenação natural</a:t>
            </a:r>
            <a:r>
              <a:rPr lang="pt-BR" sz="2400" dirty="0"/>
              <a:t>”, com “bons senhores” mantendo uma “escravidão relativamente branda</a:t>
            </a:r>
            <a:r>
              <a:rPr lang="pt-BR" sz="2400" dirty="0" smtClean="0"/>
              <a:t>”.</a:t>
            </a:r>
          </a:p>
          <a:p>
            <a:pPr algn="just"/>
            <a:r>
              <a:rPr lang="pt-BR" sz="2400" dirty="0" smtClean="0"/>
              <a:t>	Fernando </a:t>
            </a:r>
            <a:r>
              <a:rPr lang="pt-BR" sz="2400" dirty="0"/>
              <a:t>Henrique Cardoso afirmou que os escravos foram “</a:t>
            </a:r>
            <a:r>
              <a:rPr lang="pt-BR" sz="2400" dirty="0">
                <a:solidFill>
                  <a:srgbClr val="FF0000"/>
                </a:solidFill>
              </a:rPr>
              <a:t>testemunhos mudos de uma história para a qual </a:t>
            </a:r>
            <a:r>
              <a:rPr lang="pt-BR" sz="2400" dirty="0" smtClean="0">
                <a:solidFill>
                  <a:srgbClr val="FF0000"/>
                </a:solidFill>
              </a:rPr>
              <a:t>não existem</a:t>
            </a:r>
            <a:r>
              <a:rPr lang="pt-BR" sz="2400" dirty="0">
                <a:solidFill>
                  <a:srgbClr val="FF0000"/>
                </a:solidFill>
              </a:rPr>
              <a:t>, senão como uma espécie de instrumento passivo</a:t>
            </a:r>
            <a:r>
              <a:rPr lang="pt-BR" sz="2400" dirty="0"/>
              <a:t>” e “neste </a:t>
            </a:r>
            <a:r>
              <a:rPr lang="pt-BR" sz="2400" dirty="0" smtClean="0"/>
              <a:t>sentido </a:t>
            </a:r>
            <a:r>
              <a:rPr lang="pt-BR" sz="2400" dirty="0" smtClean="0">
                <a:solidFill>
                  <a:srgbClr val="FF0000"/>
                </a:solidFill>
              </a:rPr>
              <a:t>a </a:t>
            </a:r>
            <a:r>
              <a:rPr lang="pt-BR" sz="2400" dirty="0">
                <a:solidFill>
                  <a:srgbClr val="FF0000"/>
                </a:solidFill>
              </a:rPr>
              <a:t>consciência do escravo apenas registrava e espelhava, passivamente</a:t>
            </a:r>
            <a:r>
              <a:rPr lang="pt-BR" sz="2400" dirty="0"/>
              <a:t>, </a:t>
            </a:r>
            <a:r>
              <a:rPr lang="pt-BR" sz="2400" dirty="0" smtClean="0"/>
              <a:t>os significados </a:t>
            </a:r>
            <a:r>
              <a:rPr lang="pt-BR" sz="2400" dirty="0"/>
              <a:t>sociais que lhes eram impostos” (CARDOSO, Fernando Henrique. </a:t>
            </a:r>
            <a:r>
              <a:rPr lang="pt-BR" sz="2400" i="1" dirty="0"/>
              <a:t>Capitalismo e escravidão no Brasil meridional.</a:t>
            </a:r>
            <a:r>
              <a:rPr lang="pt-BR" sz="2400" dirty="0"/>
              <a:t> Rio </a:t>
            </a:r>
            <a:r>
              <a:rPr lang="pt-BR" sz="2400" dirty="0" smtClean="0"/>
              <a:t>de Janeiro</a:t>
            </a:r>
            <a:r>
              <a:rPr lang="pt-BR" sz="2400" dirty="0"/>
              <a:t>: Paz e Terra, 1977. pp. 126 e 125.)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192" y="881449"/>
            <a:ext cx="3450277" cy="460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92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702" y="0"/>
            <a:ext cx="4458298" cy="6837882"/>
          </a:xfrm>
        </p:spPr>
      </p:pic>
      <p:sp>
        <p:nvSpPr>
          <p:cNvPr id="7" name="CaixaDeTexto 6"/>
          <p:cNvSpPr txBox="1"/>
          <p:nvPr/>
        </p:nvSpPr>
        <p:spPr>
          <a:xfrm>
            <a:off x="362465" y="288324"/>
            <a:ext cx="665617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/>
              <a:t>	Clássicos </a:t>
            </a:r>
            <a:r>
              <a:rPr lang="pt-BR" sz="2400" dirty="0"/>
              <a:t>da historiografia, como o livro </a:t>
            </a:r>
            <a:r>
              <a:rPr lang="pt-BR" sz="2400" i="1" dirty="0"/>
              <a:t>Casa-grande &amp; Senzala</a:t>
            </a:r>
            <a:r>
              <a:rPr lang="pt-BR" sz="2400" dirty="0"/>
              <a:t>, de Gilberto Freyre (1933), defendiam a tese de que os negros se adaptaram bem à escravidão. Haveria uma </a:t>
            </a:r>
            <a:r>
              <a:rPr lang="pt-BR" sz="2400" dirty="0" smtClean="0"/>
              <a:t>“miscigenação natural</a:t>
            </a:r>
            <a:r>
              <a:rPr lang="pt-BR" sz="2400" dirty="0"/>
              <a:t>”, com “bons senhores” mantendo uma “</a:t>
            </a:r>
            <a:r>
              <a:rPr lang="pt-BR" sz="2400" dirty="0">
                <a:solidFill>
                  <a:srgbClr val="FF0000"/>
                </a:solidFill>
              </a:rPr>
              <a:t>escravidão relativamente branda</a:t>
            </a:r>
            <a:r>
              <a:rPr lang="pt-BR" sz="2400" dirty="0" smtClean="0"/>
              <a:t>”.</a:t>
            </a:r>
          </a:p>
          <a:p>
            <a:pPr algn="just"/>
            <a:r>
              <a:rPr lang="pt-BR" sz="2400" dirty="0" smtClean="0"/>
              <a:t>	Fernando </a:t>
            </a:r>
            <a:r>
              <a:rPr lang="pt-BR" sz="2400" dirty="0"/>
              <a:t>Henrique Cardoso afirmou que os escravos foram “testemunhos mudos de uma história para a qual </a:t>
            </a:r>
            <a:r>
              <a:rPr lang="pt-BR" sz="2400" dirty="0" smtClean="0"/>
              <a:t>não existem</a:t>
            </a:r>
            <a:r>
              <a:rPr lang="pt-BR" sz="2400" dirty="0"/>
              <a:t>, senão como uma espécie de instrumento passivo” e “neste </a:t>
            </a:r>
            <a:r>
              <a:rPr lang="pt-BR" sz="2400" dirty="0" smtClean="0"/>
              <a:t>sentido a </a:t>
            </a:r>
            <a:r>
              <a:rPr lang="pt-BR" sz="2400" dirty="0"/>
              <a:t>consciência do escravo apenas registrava e espelhava, passivamente, </a:t>
            </a:r>
            <a:r>
              <a:rPr lang="pt-BR" sz="2400" dirty="0" smtClean="0"/>
              <a:t>os significados </a:t>
            </a:r>
            <a:r>
              <a:rPr lang="pt-BR" sz="2400" dirty="0"/>
              <a:t>sociais que lhes eram impostos” (CARDOSO, Fernando Henrique. </a:t>
            </a:r>
            <a:r>
              <a:rPr lang="pt-BR" sz="2400" i="1" dirty="0"/>
              <a:t>Capitalismo e escravidão no Brasil meridional.</a:t>
            </a:r>
            <a:r>
              <a:rPr lang="pt-BR" sz="2400" dirty="0"/>
              <a:t> Rio </a:t>
            </a:r>
            <a:r>
              <a:rPr lang="pt-BR" sz="2400" dirty="0" smtClean="0"/>
              <a:t>de Janeiro</a:t>
            </a:r>
            <a:r>
              <a:rPr lang="pt-BR" sz="2400" dirty="0"/>
              <a:t>: Paz e Terra, 1977. pp. 126 e 125.)</a:t>
            </a:r>
          </a:p>
        </p:txBody>
      </p:sp>
    </p:spTree>
    <p:extLst>
      <p:ext uri="{BB962C8B-B14F-4D97-AF65-F5344CB8AC3E}">
        <p14:creationId xmlns:p14="http://schemas.microsoft.com/office/powerpoint/2010/main" val="374312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634314"/>
            <a:ext cx="10515600" cy="5542649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pt-BR" sz="3200" dirty="0" smtClean="0"/>
              <a:t>“no </a:t>
            </a:r>
            <a:r>
              <a:rPr lang="pt-BR" sz="3200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Brasil</a:t>
            </a:r>
            <a:r>
              <a:rPr lang="pt-BR" sz="3200" dirty="0"/>
              <a:t> do último quarto do século XIX a </a:t>
            </a:r>
            <a:r>
              <a:rPr lang="pt-BR" sz="3200" b="1" dirty="0">
                <a:solidFill>
                  <a:srgbClr val="FF0000"/>
                </a:solidFill>
              </a:rPr>
              <a:t>expectativa de vida dos escravos</a:t>
            </a:r>
            <a:r>
              <a:rPr lang="pt-BR" sz="3200" dirty="0"/>
              <a:t>, ao nascer, variava em torno de </a:t>
            </a:r>
            <a:r>
              <a:rPr lang="pt-BR" sz="3200" b="1" u="sng" dirty="0">
                <a:solidFill>
                  <a:srgbClr val="FF0000"/>
                </a:solidFill>
              </a:rPr>
              <a:t>19 anos</a:t>
            </a:r>
            <a:r>
              <a:rPr lang="pt-BR" sz="3200" dirty="0"/>
              <a:t>. O espanto que esse número pode causar ao leitor de hoje só não é maior quando se sabe que a expectativa de vida de um brasileiro não escravo era de apenas 27 anos em 1879. Nos </a:t>
            </a:r>
            <a:r>
              <a:rPr lang="pt-BR" sz="3200" b="1" i="1" dirty="0">
                <a:solidFill>
                  <a:srgbClr val="FF0000"/>
                </a:solidFill>
              </a:rPr>
              <a:t>Estados Unidos</a:t>
            </a:r>
            <a:r>
              <a:rPr lang="pt-BR" sz="3200" dirty="0"/>
              <a:t>, a expectativa de vida dos escravos, por volta de 1850, era de </a:t>
            </a:r>
            <a:r>
              <a:rPr lang="pt-BR" sz="3200" b="1" i="1" dirty="0">
                <a:solidFill>
                  <a:srgbClr val="FF0000"/>
                </a:solidFill>
              </a:rPr>
              <a:t>35 anos e meio</a:t>
            </a:r>
            <a:r>
              <a:rPr lang="pt-BR" sz="3200" dirty="0"/>
              <a:t>, apenas 12% menor do que a da população total e muito superior à de um brasileiro médio. As condições de vida, no século XIX, eram ruins para todos e muito piores para os escravos</a:t>
            </a:r>
            <a:r>
              <a:rPr lang="pt-BR" sz="3200" dirty="0" smtClean="0"/>
              <a:t>.” </a:t>
            </a:r>
            <a:r>
              <a:rPr lang="pt-BR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(NOGUEIRA, Luiz Fernando Veloso. Expectativa de vida e mortalidade de escravos. In </a:t>
            </a:r>
            <a:r>
              <a:rPr lang="pt-BR" sz="32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Histórica – Revista Eletrônica do Arquivo Público do Estado de São Paulo</a:t>
            </a:r>
            <a:r>
              <a:rPr lang="pt-BR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 n. 51. 2011.) 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sz="1400" dirty="0" smtClean="0"/>
              <a:t>Estudo extra sobre o assunto</a:t>
            </a:r>
            <a:r>
              <a:rPr lang="pt-BR" sz="1400" dirty="0"/>
              <a:t>: SCHWARTZ, Stuart </a:t>
            </a:r>
            <a:r>
              <a:rPr lang="pt-BR" sz="1400" dirty="0" smtClean="0"/>
              <a:t>B.. </a:t>
            </a:r>
            <a:r>
              <a:rPr lang="pt-BR" sz="1400" i="1" dirty="0"/>
              <a:t>Segredos Internos: engenhos e escravos na sociedade colonial (1550-1835)</a:t>
            </a:r>
            <a:r>
              <a:rPr lang="pt-BR" sz="1400" dirty="0"/>
              <a:t>. São Paulo: Companhia das Letras, 1988.</a:t>
            </a:r>
          </a:p>
        </p:txBody>
      </p:sp>
    </p:spTree>
    <p:extLst>
      <p:ext uri="{BB962C8B-B14F-4D97-AF65-F5344CB8AC3E}">
        <p14:creationId xmlns:p14="http://schemas.microsoft.com/office/powerpoint/2010/main" val="2834946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80547" cy="6858000"/>
          </a:xfrm>
        </p:spPr>
      </p:pic>
      <p:sp>
        <p:nvSpPr>
          <p:cNvPr id="5" name="CaixaDeTexto 4"/>
          <p:cNvSpPr txBox="1"/>
          <p:nvPr/>
        </p:nvSpPr>
        <p:spPr>
          <a:xfrm>
            <a:off x="9514703" y="6027003"/>
            <a:ext cx="21665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 smtClean="0"/>
              <a:t>Surveillants </a:t>
            </a:r>
            <a:r>
              <a:rPr lang="fr-FR" sz="1200" i="1" dirty="0"/>
              <a:t>punissant des esclaves sur un domaine rural</a:t>
            </a:r>
            <a:r>
              <a:rPr lang="pt-BR" sz="1200" dirty="0" smtClean="0"/>
              <a:t>, imagem de Jean-Baptiste Debret feita entre 1834 a 1839.</a:t>
            </a:r>
            <a:endParaRPr lang="pt-BR" sz="1200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5447" y="0"/>
            <a:ext cx="2696553" cy="3344562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10470293" y="3328087"/>
            <a:ext cx="196060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/>
              <a:t>Castigo de escravos, imagem </a:t>
            </a:r>
          </a:p>
          <a:p>
            <a:r>
              <a:rPr lang="pt-BR" sz="1100" dirty="0" smtClean="0"/>
              <a:t>de </a:t>
            </a:r>
            <a:r>
              <a:rPr lang="pt-BR" sz="1100" dirty="0"/>
              <a:t>Jacques </a:t>
            </a:r>
            <a:r>
              <a:rPr lang="pt-BR" sz="1100" dirty="0" err="1"/>
              <a:t>Arago</a:t>
            </a:r>
            <a:r>
              <a:rPr lang="pt-BR" sz="1100" dirty="0" smtClean="0"/>
              <a:t> (1839). </a:t>
            </a: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2162522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Resistência à escravidão</a:t>
            </a:r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406399" y="1505527"/>
            <a:ext cx="11443855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200" b="1" dirty="0" smtClean="0"/>
              <a:t>Questão: </a:t>
            </a:r>
            <a:r>
              <a:rPr lang="pt-BR" sz="2200" dirty="0" smtClean="0"/>
              <a:t>(UFRJ</a:t>
            </a:r>
            <a:r>
              <a:rPr lang="pt-BR" sz="2200" dirty="0"/>
              <a:t>) – "(...) meu coração estremece de infinita alegria por ver que a terra onde nasci em breve não será pisada por um pé escravo. (...) Quando a humanidade jazia no obscurantismo, a escravidão era apanágio dos tiranos; hoje, que a civilização tem aberto brecha nas muralhas da ignorância e preconceitos, a liberdade desses infelizes é um emblema sublime (...). Esta festa é a precursora de uma conquista da luz contra as trevas, da verdade contra a mentira, da liberdade contra a escravidão</a:t>
            </a:r>
            <a:r>
              <a:rPr lang="pt-BR" sz="2200" dirty="0" smtClean="0"/>
              <a:t>.“ (</a:t>
            </a:r>
            <a:r>
              <a:rPr lang="pt-BR" sz="2200" dirty="0"/>
              <a:t>ESTRELLA, Maria Augusta Generoso e Oliveira. "Discurso na Sessão Magna do Clube Abolicionista", 1872, Arquivo Público Estadual, Recife-PE.)</a:t>
            </a:r>
          </a:p>
          <a:p>
            <a:pPr algn="just"/>
            <a:r>
              <a:rPr lang="pt-BR" sz="2200" dirty="0" smtClean="0"/>
              <a:t>	A </a:t>
            </a:r>
            <a:r>
              <a:rPr lang="pt-BR" sz="2200" dirty="0"/>
              <a:t>escravidão está associada às diversas formas de exploração e de violência contra a população escrava. Essa situação, embora característica dos regimes escravocratas, registra inúmeros momentos de rebeldia. Em suas manifestações e ações cotidianas, homens e mulheres escravizados reagiram a esta condição, proporcionando formas de resistência que resultaram em processos sociais e políticos que, a médio e longo prazos, influíram na superação dessa modalidade de trabalho.</a:t>
            </a:r>
          </a:p>
          <a:p>
            <a:pPr algn="just"/>
            <a:r>
              <a:rPr lang="pt-BR" sz="2200" dirty="0" smtClean="0"/>
              <a:t>	Cite </a:t>
            </a:r>
            <a:r>
              <a:rPr lang="pt-BR" sz="2200" dirty="0"/>
              <a:t>duas formas de resistência dos negros contra o regime da escravidão ocorridas no Brasil.</a:t>
            </a:r>
          </a:p>
        </p:txBody>
      </p:sp>
    </p:spTree>
    <p:extLst>
      <p:ext uri="{BB962C8B-B14F-4D97-AF65-F5344CB8AC3E}">
        <p14:creationId xmlns:p14="http://schemas.microsoft.com/office/powerpoint/2010/main" val="281137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Resistência à escravidão</a:t>
            </a:r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406399" y="1505527"/>
            <a:ext cx="11443855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200" b="1" dirty="0" smtClean="0"/>
              <a:t>Questão: </a:t>
            </a:r>
            <a:r>
              <a:rPr lang="pt-BR" sz="2200" dirty="0" smtClean="0"/>
              <a:t>(UFRJ</a:t>
            </a:r>
            <a:r>
              <a:rPr lang="pt-BR" sz="2200" dirty="0"/>
              <a:t>) – "(...) meu coração estremece de infinita alegria por ver que a terra onde nasci em breve não será pisada por um pé escravo. (...) Quando a humanidade jazia no obscurantismo, a escravidão era apanágio dos tiranos; hoje, que a civilização tem aberto brecha nas muralhas da ignorância e preconceitos, a liberdade desses infelizes é um emblema sublime (...). Esta festa é a precursora de uma conquista da luz contra as trevas, da verdade contra a mentira, da liberdade contra a escravidão</a:t>
            </a:r>
            <a:r>
              <a:rPr lang="pt-BR" sz="2200" dirty="0" smtClean="0"/>
              <a:t>.“ (</a:t>
            </a:r>
            <a:r>
              <a:rPr lang="pt-BR" sz="2200" dirty="0"/>
              <a:t>ESTRELLA, Maria Augusta Generoso e Oliveira. "</a:t>
            </a:r>
            <a:r>
              <a:rPr lang="pt-BR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Discurso</a:t>
            </a:r>
            <a:r>
              <a:rPr lang="pt-BR" sz="2200" dirty="0"/>
              <a:t> na Sessão Magna do </a:t>
            </a:r>
            <a:r>
              <a:rPr lang="pt-BR" sz="2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Clube Abolicionista</a:t>
            </a:r>
            <a:r>
              <a:rPr lang="pt-BR" sz="2200" dirty="0"/>
              <a:t>", 1872, Arquivo Público Estadual, Recife-PE.)</a:t>
            </a:r>
          </a:p>
          <a:p>
            <a:pPr algn="just"/>
            <a:r>
              <a:rPr lang="pt-BR" sz="2200" dirty="0" smtClean="0"/>
              <a:t>	A </a:t>
            </a:r>
            <a:r>
              <a:rPr lang="pt-BR" sz="2200" dirty="0"/>
              <a:t>escravidão está associada às diversas formas de exploração e de violência contra a população escrava. Essa situação, embora característica dos regimes escravocratas, registra inúmeros momentos de rebeldia. Em suas manifestações e ações cotidianas, homens e mulheres escravizados reagiram a esta condição, proporcionando formas de resistência que resultaram em processos sociais e políticos que, a médio e longo prazos, influíram na superação dessa modalidade de trabalho.</a:t>
            </a:r>
          </a:p>
          <a:p>
            <a:pPr algn="just"/>
            <a:r>
              <a:rPr lang="pt-BR" sz="2200" dirty="0" smtClean="0"/>
              <a:t>	Cite </a:t>
            </a:r>
            <a:r>
              <a:rPr lang="pt-BR" sz="2200" dirty="0"/>
              <a:t>duas formas de resistência dos negros contra o regime da escravidão ocorridas no Brasil.</a:t>
            </a:r>
          </a:p>
        </p:txBody>
      </p:sp>
    </p:spTree>
    <p:extLst>
      <p:ext uri="{BB962C8B-B14F-4D97-AF65-F5344CB8AC3E}">
        <p14:creationId xmlns:p14="http://schemas.microsoft.com/office/powerpoint/2010/main" val="31254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658727" cy="6857999"/>
          </a:xfrm>
        </p:spPr>
      </p:pic>
      <p:sp>
        <p:nvSpPr>
          <p:cNvPr id="5" name="CaixaDeTexto 4"/>
          <p:cNvSpPr txBox="1"/>
          <p:nvPr/>
        </p:nvSpPr>
        <p:spPr>
          <a:xfrm>
            <a:off x="9658727" y="6005384"/>
            <a:ext cx="24219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" dirty="0"/>
              <a:t>Imagem obtida em </a:t>
            </a:r>
            <a:r>
              <a:rPr lang="pt-BR" sz="600" dirty="0">
                <a:hlinkClick r:id="rId3"/>
              </a:rPr>
              <a:t>https://www.google.com/imgres?imgurl=https%3A%2F%2Fpt-static.z-dn.net%2Ffiles%2Fda3%2F6c1a120cd7a0231e202fa02eecdc7ff0.gif&amp;imgrefurl=https%3A%2F%2Fbrainly.com.br%2Ftarefa%2F8126677&amp;tbnid=Ja0NB_n9Zca1kM&amp;vet=12ahUKEwjYu8e5_pD0AhWSt5UCHVGBA1kQMygCegUIARCtAQ..i&amp;docid=dzbq_-</a:t>
            </a:r>
            <a:r>
              <a:rPr lang="pt-BR" sz="600" dirty="0" smtClean="0">
                <a:hlinkClick r:id="rId3"/>
              </a:rPr>
              <a:t>kSBs1zFM&amp;w=638&amp;h=453&amp;q=portugal%20p%C3%A9riplo%20africano&amp;ved=2ahUKEwjYu8e5_pD0AhWSt5UCHVGBA1kQMygCegUIARCtAQ </a:t>
            </a:r>
            <a:endParaRPr lang="pt-BR" sz="600" dirty="0" smtClean="0"/>
          </a:p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9658727" y="1"/>
            <a:ext cx="253327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Portugal chegou às Índias por mar, depois de mais de 80 anos de viagens, contornando a África (e, portanto, estabelecendo colônias no litoral). </a:t>
            </a:r>
            <a:endParaRPr lang="pt-BR" sz="28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6100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Resistência à escravidão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Não trabalhar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3390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Resistência à escravidão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Não trabalhar</a:t>
            </a:r>
          </a:p>
          <a:p>
            <a:r>
              <a:rPr lang="pt-BR" dirty="0" smtClean="0"/>
              <a:t>Inventar formas de lutar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8925"/>
            <a:ext cx="5818160" cy="4029075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5785022" y="6334780"/>
            <a:ext cx="3550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i="1" dirty="0" smtClean="0"/>
              <a:t>Jogar capoeira, a dança da guerra</a:t>
            </a:r>
            <a:r>
              <a:rPr lang="pt-BR" sz="1400" dirty="0" smtClean="0"/>
              <a:t>, pintura </a:t>
            </a:r>
            <a:r>
              <a:rPr lang="pt-BR" sz="1400" dirty="0"/>
              <a:t>de Johann Moritz </a:t>
            </a:r>
            <a:r>
              <a:rPr lang="pt-BR" sz="1400" dirty="0" err="1" smtClean="0"/>
              <a:t>Rugendas</a:t>
            </a:r>
            <a:r>
              <a:rPr lang="pt-BR" sz="1400" dirty="0" smtClean="0"/>
              <a:t> (1835)</a:t>
            </a:r>
            <a:endParaRPr lang="pt-BR" sz="1400" i="1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974" y="2381250"/>
            <a:ext cx="6219825" cy="350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004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DD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Resistência à escravidão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Não trabalhar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Inventar formas de lutar</a:t>
            </a:r>
          </a:p>
          <a:p>
            <a:r>
              <a:rPr lang="pt-BR" dirty="0" smtClean="0"/>
              <a:t>Assassinar senhores</a:t>
            </a:r>
          </a:p>
          <a:p>
            <a:r>
              <a:rPr lang="pt-BR" dirty="0" smtClean="0"/>
              <a:t>Revoltas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343" y="1118122"/>
            <a:ext cx="3623013" cy="541036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5" name="CaixaDeTexto 4"/>
          <p:cNvSpPr txBox="1"/>
          <p:nvPr/>
        </p:nvSpPr>
        <p:spPr>
          <a:xfrm>
            <a:off x="8435546" y="5997146"/>
            <a:ext cx="2710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Imagem do filme </a:t>
            </a:r>
            <a:r>
              <a:rPr lang="pt-BR" sz="1400" i="1" dirty="0" err="1" smtClean="0"/>
              <a:t>Django</a:t>
            </a:r>
            <a:r>
              <a:rPr lang="pt-BR" sz="1400" i="1" dirty="0"/>
              <a:t> Livre</a:t>
            </a:r>
            <a:r>
              <a:rPr lang="pt-BR" sz="1400" dirty="0"/>
              <a:t>, de Quentin </a:t>
            </a:r>
            <a:r>
              <a:rPr lang="pt-BR" sz="1400" dirty="0" smtClean="0"/>
              <a:t>Tarantino (2012). 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2977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66">
            <a:alpha val="1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Resistência à escravidão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Não trabalhar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Inventar formas de lutar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Assassinar senhores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Revoltas</a:t>
            </a:r>
          </a:p>
          <a:p>
            <a:r>
              <a:rPr lang="pt-BR" dirty="0" smtClean="0"/>
              <a:t>Abortar ou matar os próprios filhos</a:t>
            </a:r>
          </a:p>
          <a:p>
            <a:r>
              <a:rPr lang="pt-BR" dirty="0" smtClean="0"/>
              <a:t>Suicídio</a:t>
            </a:r>
          </a:p>
          <a:p>
            <a:r>
              <a:rPr lang="pt-BR" dirty="0" smtClean="0"/>
              <a:t>Banzo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4055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446" y="3222"/>
            <a:ext cx="10386554" cy="6854778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Resistência à escravidão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Não trabalhar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Inventar formas de lutar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Assassinar senhores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Revoltas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Abortar ou matar os próprios filhos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Suicídio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Banzo</a:t>
            </a:r>
          </a:p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Fugas</a:t>
            </a:r>
          </a:p>
          <a:p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0" y="0"/>
            <a:ext cx="13345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i="1" dirty="0"/>
              <a:t>Fuga de escravos</a:t>
            </a:r>
            <a:r>
              <a:rPr lang="pt-BR" sz="1200" dirty="0"/>
              <a:t>, </a:t>
            </a:r>
            <a:r>
              <a:rPr lang="pt-BR" sz="1200" dirty="0" smtClean="0"/>
              <a:t>por </a:t>
            </a:r>
            <a:r>
              <a:rPr lang="pt-BR" sz="1200" dirty="0"/>
              <a:t>François Auguste </a:t>
            </a:r>
            <a:r>
              <a:rPr lang="pt-BR" sz="1200" dirty="0" err="1"/>
              <a:t>Biard</a:t>
            </a:r>
            <a:r>
              <a:rPr lang="pt-BR" sz="1200" dirty="0"/>
              <a:t> (1859).</a:t>
            </a:r>
          </a:p>
        </p:txBody>
      </p:sp>
    </p:spTree>
    <p:extLst>
      <p:ext uri="{BB962C8B-B14F-4D97-AF65-F5344CB8AC3E}">
        <p14:creationId xmlns:p14="http://schemas.microsoft.com/office/powerpoint/2010/main" val="2550367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Quilombos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91" y="1306170"/>
            <a:ext cx="7553510" cy="5551830"/>
          </a:xfrm>
        </p:spPr>
      </p:pic>
      <p:sp>
        <p:nvSpPr>
          <p:cNvPr id="5" name="CaixaDeTexto 4"/>
          <p:cNvSpPr txBox="1"/>
          <p:nvPr/>
        </p:nvSpPr>
        <p:spPr>
          <a:xfrm>
            <a:off x="156518" y="5411450"/>
            <a:ext cx="19606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/>
              <a:t>Esquema feito por  </a:t>
            </a:r>
            <a:r>
              <a:rPr lang="pt-BR" sz="1100" dirty="0" err="1"/>
              <a:t>Éber</a:t>
            </a:r>
            <a:r>
              <a:rPr lang="pt-BR" sz="1100" dirty="0"/>
              <a:t> Evangelista e Roberto Navarro/Mundo </a:t>
            </a:r>
            <a:r>
              <a:rPr lang="pt-BR" sz="1100" dirty="0" smtClean="0"/>
              <a:t>Estranho. Imagem obtida em </a:t>
            </a:r>
            <a:r>
              <a:rPr lang="pt-BR" sz="1100" dirty="0" smtClean="0">
                <a:hlinkClick r:id="rId3"/>
              </a:rPr>
              <a:t>https</a:t>
            </a:r>
            <a:r>
              <a:rPr lang="pt-BR" sz="1100" dirty="0">
                <a:hlinkClick r:id="rId3"/>
              </a:rPr>
              <a:t>://super.abril.com.br/mundo-estranho/como-era-a-vida-no-quilombo-dos-palmares</a:t>
            </a:r>
            <a:r>
              <a:rPr lang="pt-BR" sz="1100" dirty="0" smtClean="0">
                <a:hlinkClick r:id="rId3"/>
              </a:rPr>
              <a:t>/</a:t>
            </a:r>
            <a:r>
              <a:rPr lang="pt-BR" sz="1100" dirty="0" smtClean="0"/>
              <a:t> </a:t>
            </a: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153617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424874"/>
            <a:ext cx="10515600" cy="6022108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pt-BR" b="1" dirty="0" smtClean="0"/>
              <a:t>Questão: </a:t>
            </a:r>
            <a:r>
              <a:rPr lang="pt-BR" dirty="0"/>
              <a:t>(Mackenzie) </a:t>
            </a:r>
            <a:r>
              <a:rPr lang="pt-BR" dirty="0" smtClean="0"/>
              <a:t>“Folga</a:t>
            </a:r>
            <a:r>
              <a:rPr lang="pt-BR" dirty="0"/>
              <a:t>, nego, branco não vem cá</a:t>
            </a:r>
            <a:r>
              <a:rPr lang="pt-BR" dirty="0" smtClean="0"/>
              <a:t>; / Se </a:t>
            </a:r>
            <a:r>
              <a:rPr lang="pt-BR" dirty="0"/>
              <a:t>vier, o diabo há de levar</a:t>
            </a:r>
            <a:r>
              <a:rPr lang="pt-BR" dirty="0" smtClean="0"/>
              <a:t>. / Samba</a:t>
            </a:r>
            <a:r>
              <a:rPr lang="pt-BR" dirty="0"/>
              <a:t>, nego, branco não vem cá</a:t>
            </a:r>
            <a:r>
              <a:rPr lang="pt-BR" dirty="0" smtClean="0"/>
              <a:t>; / Se </a:t>
            </a:r>
            <a:r>
              <a:rPr lang="pt-BR" dirty="0"/>
              <a:t>vier, pau há de levar</a:t>
            </a:r>
            <a:r>
              <a:rPr lang="pt-BR" dirty="0" smtClean="0"/>
              <a:t>.” (Cantiga </a:t>
            </a:r>
            <a:r>
              <a:rPr lang="pt-BR" dirty="0"/>
              <a:t>de Quilombo, dança folclórica </a:t>
            </a:r>
            <a:r>
              <a:rPr lang="pt-BR" dirty="0" smtClean="0"/>
              <a:t>alagoana). Sobre </a:t>
            </a:r>
            <a:r>
              <a:rPr lang="pt-BR" dirty="0"/>
              <a:t>a utilização do trabalho escravo, podemos afirmar que:</a:t>
            </a:r>
          </a:p>
          <a:p>
            <a:pPr marL="0" indent="0" algn="just">
              <a:buNone/>
            </a:pPr>
            <a:r>
              <a:rPr lang="pt-BR" sz="3100" dirty="0"/>
              <a:t>a) a submissão dos indígenas foi eficiente, pois eles não ofereciam resistência à dominação, já que eram familiarizados com o meio ambiente.</a:t>
            </a:r>
          </a:p>
          <a:p>
            <a:pPr marL="0" indent="0" algn="just">
              <a:buNone/>
            </a:pPr>
            <a:r>
              <a:rPr lang="pt-BR" sz="3100" dirty="0"/>
              <a:t>b) a escravização dos indígenas não foi satisfatória, pela oposição das ordens religiosas, apesar do apoio da legislação oficial à utilização desses indivíduos.</a:t>
            </a:r>
          </a:p>
          <a:p>
            <a:pPr marL="0" indent="0" algn="just">
              <a:buNone/>
            </a:pPr>
            <a:r>
              <a:rPr lang="pt-BR" sz="3100" dirty="0"/>
              <a:t>c) a Igreja católica condenava a imposição da escravidão aos africanos e estimulava as fugas, em protesto contra as práticas cruéis.</a:t>
            </a:r>
          </a:p>
          <a:p>
            <a:pPr marL="0" indent="0" algn="just">
              <a:buNone/>
            </a:pPr>
            <a:r>
              <a:rPr lang="pt-BR" sz="3100" dirty="0"/>
              <a:t>d) a habilidade dos africanos em atividades como a criação de animais e a agricultura era uma das vantagens oferecidas, apesar de os africanos serem menos resistentes às epidemias.</a:t>
            </a:r>
          </a:p>
          <a:p>
            <a:pPr marL="0" indent="0" algn="just">
              <a:buNone/>
            </a:pPr>
            <a:r>
              <a:rPr lang="pt-BR" sz="3100" dirty="0"/>
              <a:t>e) a utilização dos escravos africanos permitia aumentar o lucro gerado pelo tráfico intercontinental, apesar de os africanos resistirem à dominação, organizando-se em quilombos.</a:t>
            </a:r>
          </a:p>
        </p:txBody>
      </p:sp>
    </p:spTree>
    <p:extLst>
      <p:ext uri="{BB962C8B-B14F-4D97-AF65-F5344CB8AC3E}">
        <p14:creationId xmlns:p14="http://schemas.microsoft.com/office/powerpoint/2010/main" val="208506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424874"/>
            <a:ext cx="10515600" cy="6022108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pt-BR" b="1" dirty="0" smtClean="0"/>
              <a:t>Questão: </a:t>
            </a:r>
            <a:r>
              <a:rPr lang="pt-BR" dirty="0"/>
              <a:t>(Mackenzie) </a:t>
            </a:r>
            <a:r>
              <a:rPr lang="pt-BR" dirty="0" smtClean="0"/>
              <a:t>“Folga</a:t>
            </a:r>
            <a:r>
              <a:rPr lang="pt-BR" dirty="0"/>
              <a:t>, nego, branco não vem cá</a:t>
            </a:r>
            <a:r>
              <a:rPr lang="pt-BR" dirty="0" smtClean="0"/>
              <a:t>; / Se </a:t>
            </a:r>
            <a:r>
              <a:rPr lang="pt-BR" dirty="0"/>
              <a:t>vier, o diabo há de levar</a:t>
            </a:r>
            <a:r>
              <a:rPr lang="pt-BR" dirty="0" smtClean="0"/>
              <a:t>. / Samba</a:t>
            </a:r>
            <a:r>
              <a:rPr lang="pt-BR" dirty="0"/>
              <a:t>, nego, branco não vem cá</a:t>
            </a:r>
            <a:r>
              <a:rPr lang="pt-BR" dirty="0" smtClean="0"/>
              <a:t>; / Se </a:t>
            </a:r>
            <a:r>
              <a:rPr lang="pt-BR" dirty="0"/>
              <a:t>vier, pau há de levar</a:t>
            </a:r>
            <a:r>
              <a:rPr lang="pt-BR" dirty="0" smtClean="0"/>
              <a:t>.” (Cantiga </a:t>
            </a:r>
            <a:r>
              <a:rPr lang="pt-BR" dirty="0"/>
              <a:t>de Quilombo, dança folclórica </a:t>
            </a:r>
            <a:r>
              <a:rPr lang="pt-BR" dirty="0" smtClean="0"/>
              <a:t>alagoana). Sobre </a:t>
            </a:r>
            <a:r>
              <a:rPr lang="pt-BR" dirty="0"/>
              <a:t>a utilização do trabalho escravo, podemos afirmar que:</a:t>
            </a:r>
          </a:p>
          <a:p>
            <a:pPr marL="0" indent="0" algn="just">
              <a:buNone/>
            </a:pPr>
            <a:r>
              <a:rPr lang="pt-BR" sz="3100" dirty="0"/>
              <a:t>a) a submissão dos indígenas foi eficiente, pois eles não ofereciam resistência à dominação, já que eram familiarizados com o meio ambiente.</a:t>
            </a:r>
          </a:p>
          <a:p>
            <a:pPr marL="0" indent="0" algn="just">
              <a:buNone/>
            </a:pPr>
            <a:r>
              <a:rPr lang="pt-BR" sz="3100" dirty="0"/>
              <a:t>b) a escravização dos indígenas não foi satisfatória, pela oposição das ordens religiosas, apesar do apoio da legislação oficial à utilização desses indivíduos.</a:t>
            </a:r>
          </a:p>
          <a:p>
            <a:pPr marL="0" indent="0" algn="just">
              <a:buNone/>
            </a:pPr>
            <a:r>
              <a:rPr lang="pt-BR" sz="3100" dirty="0"/>
              <a:t>c) a Igreja católica condenava a imposição da escravidão aos africanos e estimulava as fugas, em protesto contra as práticas cruéis.</a:t>
            </a:r>
          </a:p>
          <a:p>
            <a:pPr marL="0" indent="0" algn="just">
              <a:buNone/>
            </a:pPr>
            <a:r>
              <a:rPr lang="pt-BR" sz="3100" dirty="0"/>
              <a:t>d) a habilidade dos africanos em atividades como a criação de animais e a agricultura era uma das vantagens oferecidas, apesar de os africanos serem menos resistentes às epidemias.</a:t>
            </a:r>
          </a:p>
          <a:p>
            <a:pPr marL="0" indent="0" algn="just">
              <a:buNone/>
            </a:pPr>
            <a:r>
              <a:rPr lang="pt-BR" sz="3100" dirty="0"/>
              <a:t>e) a utilização dos escravos africanos permitia aumentar o lucro gerado pelo tráfico intercontinental, apesar de os africanos resistirem à dominação, organizando-se em quilombos.</a:t>
            </a:r>
          </a:p>
        </p:txBody>
      </p:sp>
      <p:sp>
        <p:nvSpPr>
          <p:cNvPr id="4" name="Elipse 3"/>
          <p:cNvSpPr/>
          <p:nvPr/>
        </p:nvSpPr>
        <p:spPr>
          <a:xfrm>
            <a:off x="849745" y="5070763"/>
            <a:ext cx="323272" cy="406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69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Quilombo dos Palmares (século XVI-c. 1710)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182" y="1420820"/>
            <a:ext cx="6660545" cy="5437180"/>
          </a:xfrm>
        </p:spPr>
      </p:pic>
      <p:sp>
        <p:nvSpPr>
          <p:cNvPr id="5" name="CaixaDeTexto 4"/>
          <p:cNvSpPr txBox="1"/>
          <p:nvPr/>
        </p:nvSpPr>
        <p:spPr>
          <a:xfrm>
            <a:off x="6806451" y="3516558"/>
            <a:ext cx="2199503" cy="11285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10412627" y="5842337"/>
            <a:ext cx="17793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 smtClean="0"/>
              <a:t>Mapa de Pernambuco </a:t>
            </a:r>
            <a:r>
              <a:rPr lang="pt-BR" sz="1200" dirty="0"/>
              <a:t>com representação do Quilombo dos Palmares, </a:t>
            </a:r>
            <a:r>
              <a:rPr lang="pt-BR" sz="1200" dirty="0" smtClean="0"/>
              <a:t>do pintor neerlandês </a:t>
            </a:r>
            <a:r>
              <a:rPr lang="pt-BR" sz="1200" dirty="0" err="1" smtClean="0"/>
              <a:t>Frans</a:t>
            </a:r>
            <a:r>
              <a:rPr lang="pt-BR" sz="1200" dirty="0" smtClean="0"/>
              <a:t> </a:t>
            </a:r>
            <a:r>
              <a:rPr lang="pt-BR" sz="1200" dirty="0"/>
              <a:t>Post </a:t>
            </a:r>
            <a:r>
              <a:rPr lang="pt-BR" sz="1200" dirty="0" smtClean="0"/>
              <a:t>(1647).</a:t>
            </a:r>
            <a:endParaRPr lang="pt-BR" sz="1200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164"/>
            <a:ext cx="2983345" cy="545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957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E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47"/>
          <a:stretch/>
        </p:blipFill>
        <p:spPr>
          <a:xfrm>
            <a:off x="3906982" y="-4840"/>
            <a:ext cx="3749963" cy="6845925"/>
          </a:xfrm>
        </p:spPr>
      </p:pic>
      <p:sp>
        <p:nvSpPr>
          <p:cNvPr id="6" name="CaixaDeTexto 5"/>
          <p:cNvSpPr txBox="1"/>
          <p:nvPr/>
        </p:nvSpPr>
        <p:spPr>
          <a:xfrm>
            <a:off x="1182254" y="6211669"/>
            <a:ext cx="2900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 smtClean="0"/>
              <a:t>Mapa de Palmares retirado de BUENO, Eduardo. </a:t>
            </a:r>
            <a:r>
              <a:rPr lang="pt-BR" sz="1200" i="1" dirty="0" smtClean="0"/>
              <a:t>Brasil: uma História</a:t>
            </a:r>
            <a:r>
              <a:rPr lang="pt-BR" sz="1200" dirty="0" smtClean="0"/>
              <a:t>. São Paulo: Ática, 2003 p. 122.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245324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E0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075" t="15976" r="19970" b="15681"/>
          <a:stretch/>
        </p:blipFill>
        <p:spPr>
          <a:xfrm>
            <a:off x="766119" y="0"/>
            <a:ext cx="10695433" cy="685800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1342255" y="5310909"/>
            <a:ext cx="8497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>
                <a:solidFill>
                  <a:schemeClr val="bg1"/>
                </a:solidFill>
              </a:rPr>
              <a:t>Mapa obtido em </a:t>
            </a:r>
            <a:r>
              <a:rPr lang="pt-BR" sz="1100" dirty="0" smtClean="0">
                <a:solidFill>
                  <a:schemeClr val="bg1"/>
                </a:solidFill>
                <a:hlinkClick r:id="rId3"/>
              </a:rPr>
              <a:t>https://www.geledes.org.br/escravizacao-de-africanos/</a:t>
            </a:r>
            <a:r>
              <a:rPr lang="pt-BR" sz="1100" dirty="0" smtClean="0">
                <a:solidFill>
                  <a:schemeClr val="bg1"/>
                </a:solidFill>
              </a:rPr>
              <a:t> </a:t>
            </a:r>
            <a:endParaRPr lang="pt-BR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84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Líderes conhecidos de Palmares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 smtClean="0"/>
              <a:t>Ganga Zumba (1630-78)</a:t>
            </a:r>
            <a:endParaRPr lang="pt-BR" dirty="0"/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70685" y="3243648"/>
            <a:ext cx="4337223" cy="2891481"/>
          </a:xfrm>
        </p:spPr>
      </p:pic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endParaRPr lang="pt-BR" dirty="0"/>
          </a:p>
        </p:txBody>
      </p:sp>
      <p:sp>
        <p:nvSpPr>
          <p:cNvPr id="10" name="CaixaDeTexto 9"/>
          <p:cNvSpPr txBox="1"/>
          <p:nvPr/>
        </p:nvSpPr>
        <p:spPr>
          <a:xfrm>
            <a:off x="98854" y="5815914"/>
            <a:ext cx="18947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Estátua de Ganga Zumba no parque Serra da Barriga, Alagoas, s/d. </a:t>
            </a:r>
            <a:endParaRPr lang="pt-BR" sz="1400" dirty="0"/>
          </a:p>
        </p:txBody>
      </p:sp>
      <p:sp>
        <p:nvSpPr>
          <p:cNvPr id="11" name="Espaço Reservado para Conteúdo 10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220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021" y="0"/>
            <a:ext cx="6831680" cy="6865840"/>
          </a:xfrm>
        </p:spPr>
      </p:pic>
    </p:spTree>
    <p:extLst>
      <p:ext uri="{BB962C8B-B14F-4D97-AF65-F5344CB8AC3E}">
        <p14:creationId xmlns:p14="http://schemas.microsoft.com/office/powerpoint/2010/main" val="980593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Líderes conhecidos de Palmares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 smtClean="0"/>
              <a:t>Ganga Zumba (1630-78)</a:t>
            </a:r>
            <a:endParaRPr lang="pt-BR" dirty="0"/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70685" y="3243648"/>
            <a:ext cx="4337223" cy="2891481"/>
          </a:xfrm>
        </p:spPr>
      </p:pic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pt-BR" dirty="0" smtClean="0"/>
              <a:t>Zumbi (1655-20/11/1695)</a:t>
            </a:r>
            <a:endParaRPr lang="pt-BR" dirty="0"/>
          </a:p>
        </p:txBody>
      </p:sp>
      <p:pic>
        <p:nvPicPr>
          <p:cNvPr id="8" name="Espaço Reservado para Conteúdo 7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259" y="2564114"/>
            <a:ext cx="3534033" cy="4293886"/>
          </a:xfrm>
        </p:spPr>
      </p:pic>
      <p:sp>
        <p:nvSpPr>
          <p:cNvPr id="9" name="CaixaDeTexto 8"/>
          <p:cNvSpPr txBox="1"/>
          <p:nvPr/>
        </p:nvSpPr>
        <p:spPr>
          <a:xfrm>
            <a:off x="10445579" y="5840627"/>
            <a:ext cx="16146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Busto de Zumbi feito pelo Mestre Saul (s/d), em Brasília. </a:t>
            </a:r>
            <a:endParaRPr lang="pt-BR" sz="1400" dirty="0"/>
          </a:p>
        </p:txBody>
      </p:sp>
      <p:sp>
        <p:nvSpPr>
          <p:cNvPr id="10" name="CaixaDeTexto 9"/>
          <p:cNvSpPr txBox="1"/>
          <p:nvPr/>
        </p:nvSpPr>
        <p:spPr>
          <a:xfrm>
            <a:off x="98854" y="5815914"/>
            <a:ext cx="18947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Estátua de Ganga Zumba no parque Serra da Barriga, Alagoas, s/d. 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32648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711200"/>
            <a:ext cx="10515600" cy="5465763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pt-BR" b="1" dirty="0" smtClean="0"/>
              <a:t>Questão: </a:t>
            </a:r>
            <a:r>
              <a:rPr lang="pt-BR" dirty="0" smtClean="0"/>
              <a:t>(Fuvest) </a:t>
            </a:r>
            <a:r>
              <a:rPr lang="pt-BR" dirty="0"/>
              <a:t>Em 1694, uma expedição chefiada pelo bandeirante Domingos Jorge Velho foi encarregada pelo governo metropolitano de destruir o quilombo de </a:t>
            </a:r>
            <a:r>
              <a:rPr lang="pt-BR" dirty="0" smtClean="0"/>
              <a:t>Palmares. Isto </a:t>
            </a:r>
            <a:r>
              <a:rPr lang="pt-BR" dirty="0"/>
              <a:t>se deu porque:</a:t>
            </a:r>
          </a:p>
          <a:p>
            <a:pPr marL="0" indent="0" algn="just">
              <a:buNone/>
            </a:pPr>
            <a:r>
              <a:rPr lang="pt-BR" dirty="0"/>
              <a:t>a) Os paulistas, excluídos do circuito da produção colonial centrada no Nordeste, queriam aí estabelecer pontos de comércio, sendo impedidos pelos quilombos.</a:t>
            </a:r>
          </a:p>
          <a:p>
            <a:pPr marL="0" indent="0" algn="just">
              <a:buNone/>
            </a:pPr>
            <a:r>
              <a:rPr lang="pt-BR" dirty="0"/>
              <a:t>b) Os paulistas tinham prática na perseguição de índios, os quais aliados aos negros de Palmares ameaçavam o governo com movimentos milenaristas.</a:t>
            </a:r>
          </a:p>
          <a:p>
            <a:pPr marL="0" indent="0" algn="just">
              <a:buNone/>
            </a:pPr>
            <a:r>
              <a:rPr lang="pt-BR" dirty="0"/>
              <a:t>c) O quilombo desestabilizava o grande contingente escravo existente no Nordeste, ameaçando a continuidade da produção açucareira e da dominação colonial.</a:t>
            </a:r>
          </a:p>
          <a:p>
            <a:pPr marL="0" indent="0" algn="just">
              <a:buNone/>
            </a:pPr>
            <a:r>
              <a:rPr lang="pt-BR" dirty="0"/>
              <a:t>d) Os senhores de engenho temiam que os quilombolas, que haviam atraído brancos e mestiços pobres, organizassem um movimento de independência da colônia.</a:t>
            </a:r>
          </a:p>
          <a:p>
            <a:pPr marL="0" indent="0" algn="just">
              <a:buNone/>
            </a:pPr>
            <a:r>
              <a:rPr lang="pt-BR" dirty="0"/>
              <a:t>e) Os aldeamentos de escravos rebeldes incitavam os colonos à revolta contra a metrópole visando trazer novamente o Nordeste para o domínio holandês.</a:t>
            </a:r>
          </a:p>
        </p:txBody>
      </p:sp>
    </p:spTree>
    <p:extLst>
      <p:ext uri="{BB962C8B-B14F-4D97-AF65-F5344CB8AC3E}">
        <p14:creationId xmlns:p14="http://schemas.microsoft.com/office/powerpoint/2010/main" val="285203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711200"/>
            <a:ext cx="10515600" cy="5465763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pt-BR" b="1" dirty="0" smtClean="0"/>
              <a:t>Questão: </a:t>
            </a:r>
            <a:r>
              <a:rPr lang="pt-BR" dirty="0" smtClean="0"/>
              <a:t>(Fuvest) </a:t>
            </a:r>
            <a:r>
              <a:rPr lang="pt-BR" dirty="0"/>
              <a:t>Em 1694, uma expedição chefiada pelo bandeirante Domingos Jorge Velho foi encarregada pelo governo metropolitano de destruir o quilombo de </a:t>
            </a:r>
            <a:r>
              <a:rPr lang="pt-BR" dirty="0" smtClean="0"/>
              <a:t>Palmares. Isto </a:t>
            </a:r>
            <a:r>
              <a:rPr lang="pt-BR" dirty="0"/>
              <a:t>se deu porque:</a:t>
            </a:r>
          </a:p>
          <a:p>
            <a:pPr marL="0" indent="0" algn="just">
              <a:buNone/>
            </a:pPr>
            <a:r>
              <a:rPr lang="pt-BR" dirty="0"/>
              <a:t>a) Os paulistas, excluídos do circuito da produção colonial centrada no Nordeste, queriam aí estabelecer pontos de comércio, sendo impedidos pelos quilombos.</a:t>
            </a:r>
          </a:p>
          <a:p>
            <a:pPr marL="0" indent="0" algn="just">
              <a:buNone/>
            </a:pPr>
            <a:r>
              <a:rPr lang="pt-BR" dirty="0"/>
              <a:t>b) Os paulistas tinham prática na perseguição de índios, os quais aliados aos negros de Palmares ameaçavam o governo com movimentos milenaristas.</a:t>
            </a:r>
          </a:p>
          <a:p>
            <a:pPr marL="0" indent="0" algn="just">
              <a:buNone/>
            </a:pPr>
            <a:r>
              <a:rPr lang="pt-BR" dirty="0"/>
              <a:t>c) O quilombo desestabilizava o grande contingente escravo existente no Nordeste, ameaçando a continuidade da produção açucareira e da dominação colonial.</a:t>
            </a:r>
          </a:p>
          <a:p>
            <a:pPr marL="0" indent="0" algn="just">
              <a:buNone/>
            </a:pPr>
            <a:r>
              <a:rPr lang="pt-BR" dirty="0"/>
              <a:t>d) Os senhores de engenho temiam que os quilombolas, que haviam atraído brancos e mestiços pobres, organizassem um movimento de independência da colônia.</a:t>
            </a:r>
          </a:p>
          <a:p>
            <a:pPr marL="0" indent="0" algn="just">
              <a:buNone/>
            </a:pPr>
            <a:r>
              <a:rPr lang="pt-BR" dirty="0"/>
              <a:t>e) Os aldeamentos de escravos rebeldes incitavam os colonos à revolta contra a metrópole visando trazer novamente o Nordeste para o domínio holandês.</a:t>
            </a:r>
          </a:p>
        </p:txBody>
      </p:sp>
      <p:sp>
        <p:nvSpPr>
          <p:cNvPr id="4" name="Elipse 3"/>
          <p:cNvSpPr/>
          <p:nvPr/>
        </p:nvSpPr>
        <p:spPr>
          <a:xfrm>
            <a:off x="831272" y="3251200"/>
            <a:ext cx="323272" cy="406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6712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Quilombo dos Palmares (século XVI-c. 1710)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182" y="1420820"/>
            <a:ext cx="6660545" cy="5437180"/>
          </a:xfrm>
        </p:spPr>
      </p:pic>
      <p:sp>
        <p:nvSpPr>
          <p:cNvPr id="5" name="CaixaDeTexto 4"/>
          <p:cNvSpPr txBox="1"/>
          <p:nvPr/>
        </p:nvSpPr>
        <p:spPr>
          <a:xfrm>
            <a:off x="6806451" y="3516558"/>
            <a:ext cx="2199503" cy="11285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10412627" y="5842337"/>
            <a:ext cx="17793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 smtClean="0"/>
              <a:t>Mapa de Pernambuco </a:t>
            </a:r>
            <a:r>
              <a:rPr lang="pt-BR" sz="1200" dirty="0"/>
              <a:t>com representação do Quilombo dos Palmares, </a:t>
            </a:r>
            <a:r>
              <a:rPr lang="pt-BR" sz="1200" dirty="0" smtClean="0"/>
              <a:t>do pintor neerlandês </a:t>
            </a:r>
            <a:r>
              <a:rPr lang="pt-BR" sz="1200" dirty="0" err="1" smtClean="0"/>
              <a:t>Frans</a:t>
            </a:r>
            <a:r>
              <a:rPr lang="pt-BR" sz="1200" dirty="0" smtClean="0"/>
              <a:t> </a:t>
            </a:r>
            <a:r>
              <a:rPr lang="pt-BR" sz="1200" dirty="0"/>
              <a:t>Post </a:t>
            </a:r>
            <a:r>
              <a:rPr lang="pt-BR" sz="1200" dirty="0" smtClean="0"/>
              <a:t>(1647).</a:t>
            </a:r>
            <a:endParaRPr lang="pt-BR" sz="1200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164"/>
            <a:ext cx="2983345" cy="545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31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3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691" y="-19200"/>
            <a:ext cx="4821382" cy="6877200"/>
          </a:xfrm>
        </p:spPr>
      </p:pic>
      <p:sp>
        <p:nvSpPr>
          <p:cNvPr id="5" name="CaixaDeTexto 4"/>
          <p:cNvSpPr txBox="1"/>
          <p:nvPr/>
        </p:nvSpPr>
        <p:spPr>
          <a:xfrm>
            <a:off x="8340437" y="5874327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CALIXTO, Benedito. </a:t>
            </a:r>
            <a:r>
              <a:rPr lang="pt-BR" sz="1600" i="1" dirty="0">
                <a:solidFill>
                  <a:schemeClr val="bg1"/>
                </a:solidFill>
              </a:rPr>
              <a:t>Domingos Jorge </a:t>
            </a:r>
            <a:r>
              <a:rPr lang="pt-BR" sz="1600" i="1" dirty="0" smtClean="0">
                <a:solidFill>
                  <a:schemeClr val="bg1"/>
                </a:solidFill>
              </a:rPr>
              <a:t>Velho</a:t>
            </a:r>
            <a:r>
              <a:rPr lang="pt-BR" sz="1600" dirty="0" smtClean="0">
                <a:solidFill>
                  <a:schemeClr val="bg1"/>
                </a:solidFill>
              </a:rPr>
              <a:t>, pintura de Benedito Calixto (1903).</a:t>
            </a:r>
            <a:endParaRPr lang="pt-BR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5575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Líderes conhecidos de Palmares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 smtClean="0"/>
              <a:t>Ganga Zumba (1630-78)</a:t>
            </a:r>
            <a:endParaRPr lang="pt-BR" dirty="0"/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70685" y="3243648"/>
            <a:ext cx="4337223" cy="2891481"/>
          </a:xfrm>
        </p:spPr>
      </p:pic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pt-BR" dirty="0" smtClean="0"/>
              <a:t>Zumbi (1655-20/11/1695)</a:t>
            </a:r>
            <a:endParaRPr lang="pt-BR" dirty="0"/>
          </a:p>
        </p:txBody>
      </p:sp>
      <p:pic>
        <p:nvPicPr>
          <p:cNvPr id="8" name="Espaço Reservado para Conteúdo 7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259" y="2564114"/>
            <a:ext cx="3534033" cy="4293886"/>
          </a:xfrm>
        </p:spPr>
      </p:pic>
      <p:sp>
        <p:nvSpPr>
          <p:cNvPr id="9" name="CaixaDeTexto 8"/>
          <p:cNvSpPr txBox="1"/>
          <p:nvPr/>
        </p:nvSpPr>
        <p:spPr>
          <a:xfrm>
            <a:off x="10445579" y="5840627"/>
            <a:ext cx="16146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Busto de Zumbi feito pelo Mestre Saul (s/d), em Brasília. </a:t>
            </a:r>
            <a:endParaRPr lang="pt-BR" sz="1400" dirty="0"/>
          </a:p>
        </p:txBody>
      </p:sp>
      <p:sp>
        <p:nvSpPr>
          <p:cNvPr id="10" name="CaixaDeTexto 9"/>
          <p:cNvSpPr txBox="1"/>
          <p:nvPr/>
        </p:nvSpPr>
        <p:spPr>
          <a:xfrm>
            <a:off x="98854" y="5815914"/>
            <a:ext cx="18947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Estátua de Ganga Zumba no parque Serra da Barriga, Alagoas, s/d. 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302340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Líderes conhecidos de Palmares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 smtClean="0"/>
              <a:t>Ganga Zumba (1630-78)</a:t>
            </a:r>
            <a:endParaRPr lang="pt-BR" dirty="0"/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70685" y="3243648"/>
            <a:ext cx="4337223" cy="2891481"/>
          </a:xfrm>
        </p:spPr>
      </p:pic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pt-BR" dirty="0" smtClean="0"/>
              <a:t>Zumbi (1655-</a:t>
            </a:r>
            <a:r>
              <a:rPr lang="pt-BR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20/11/1695</a:t>
            </a:r>
            <a:r>
              <a:rPr lang="pt-BR" dirty="0" smtClean="0"/>
              <a:t>)</a:t>
            </a:r>
            <a:endParaRPr lang="pt-BR" dirty="0"/>
          </a:p>
        </p:txBody>
      </p:sp>
      <p:pic>
        <p:nvPicPr>
          <p:cNvPr id="8" name="Espaço Reservado para Conteúdo 7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259" y="2564114"/>
            <a:ext cx="3534033" cy="4293886"/>
          </a:xfrm>
        </p:spPr>
      </p:pic>
      <p:sp>
        <p:nvSpPr>
          <p:cNvPr id="9" name="CaixaDeTexto 8"/>
          <p:cNvSpPr txBox="1"/>
          <p:nvPr/>
        </p:nvSpPr>
        <p:spPr>
          <a:xfrm>
            <a:off x="10445579" y="5840627"/>
            <a:ext cx="16146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Busto de Zumbi feito pelo Mestre Saul (s/d), em Brasília. </a:t>
            </a:r>
            <a:endParaRPr lang="pt-BR" sz="1400" dirty="0"/>
          </a:p>
        </p:txBody>
      </p:sp>
      <p:sp>
        <p:nvSpPr>
          <p:cNvPr id="10" name="CaixaDeTexto 9"/>
          <p:cNvSpPr txBox="1"/>
          <p:nvPr/>
        </p:nvSpPr>
        <p:spPr>
          <a:xfrm>
            <a:off x="98854" y="5815914"/>
            <a:ext cx="18947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Estátua de Ganga Zumba no parque Serra da Barriga, Alagoas, s/d. 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51959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D1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127" y="0"/>
            <a:ext cx="6132946" cy="6871648"/>
          </a:xfrm>
        </p:spPr>
      </p:pic>
    </p:spTree>
    <p:extLst>
      <p:ext uri="{BB962C8B-B14F-4D97-AF65-F5344CB8AC3E}">
        <p14:creationId xmlns:p14="http://schemas.microsoft.com/office/powerpoint/2010/main" val="70185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Africanos escravizados no Brasil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Foram trazidos africanos escravizados para o Brasil desde o início do século XVI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 tráfico negreiro era extremamente lucrativo para Portugal</a:t>
            </a:r>
          </a:p>
          <a:p>
            <a:r>
              <a:rPr lang="pt-BR" dirty="0" smtClean="0"/>
              <a:t>Na região de Minas Gerais, após a descoberta do ouro no final do século XVII, a escravidão foi quase que só de africanos</a:t>
            </a:r>
          </a:p>
          <a:p>
            <a:r>
              <a:rPr lang="pt-BR" dirty="0" smtClean="0"/>
              <a:t>Primeiro imposto sobre a mineração: capitação </a:t>
            </a:r>
          </a:p>
          <a:p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096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80547" cy="6858000"/>
          </a:xfrm>
        </p:spPr>
      </p:pic>
      <p:sp>
        <p:nvSpPr>
          <p:cNvPr id="5" name="CaixaDeTexto 4"/>
          <p:cNvSpPr txBox="1"/>
          <p:nvPr/>
        </p:nvSpPr>
        <p:spPr>
          <a:xfrm>
            <a:off x="9514703" y="6027003"/>
            <a:ext cx="21665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 smtClean="0"/>
              <a:t>Feitores punindo escravos em uma propriedade rural</a:t>
            </a:r>
            <a:r>
              <a:rPr lang="pt-BR" sz="1200" dirty="0" smtClean="0"/>
              <a:t>, imagem de Jean-Baptiste Debret feita entre 1834 a 1839.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750098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2" t="43604" r="17018" b="19399"/>
          <a:stretch/>
        </p:blipFill>
        <p:spPr>
          <a:xfrm>
            <a:off x="2016335" y="0"/>
            <a:ext cx="10175665" cy="6858000"/>
          </a:xfrm>
        </p:spPr>
      </p:pic>
      <p:sp>
        <p:nvSpPr>
          <p:cNvPr id="6" name="CaixaDeTexto 5"/>
          <p:cNvSpPr txBox="1"/>
          <p:nvPr/>
        </p:nvSpPr>
        <p:spPr>
          <a:xfrm>
            <a:off x="0" y="5842337"/>
            <a:ext cx="21665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i="1" dirty="0"/>
              <a:t>Surveillants punissant des esclaves sur un domaine </a:t>
            </a:r>
            <a:r>
              <a:rPr lang="fr-FR" sz="1200" i="1" dirty="0" smtClean="0"/>
              <a:t>rural </a:t>
            </a:r>
            <a:r>
              <a:rPr lang="fr-FR" sz="1200" dirty="0" smtClean="0"/>
              <a:t>(detalhe)</a:t>
            </a:r>
            <a:r>
              <a:rPr lang="pt-BR" sz="1200" dirty="0" smtClean="0"/>
              <a:t>, imagem de Jean-Baptiste Debret feita entre 1834 a 1839.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342716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314" y="-4187"/>
            <a:ext cx="5532638" cy="6862187"/>
          </a:xfrm>
        </p:spPr>
      </p:pic>
      <p:sp>
        <p:nvSpPr>
          <p:cNvPr id="5" name="CaixaDeTexto 4"/>
          <p:cNvSpPr txBox="1"/>
          <p:nvPr/>
        </p:nvSpPr>
        <p:spPr>
          <a:xfrm>
            <a:off x="3319848" y="6507892"/>
            <a:ext cx="3385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 smtClean="0"/>
              <a:t>Castigo de escravos, imagem de </a:t>
            </a:r>
            <a:r>
              <a:rPr lang="pt-BR" sz="1100" dirty="0"/>
              <a:t>Jacques </a:t>
            </a:r>
            <a:r>
              <a:rPr lang="pt-BR" sz="1100" dirty="0" err="1"/>
              <a:t>Arago</a:t>
            </a:r>
            <a:r>
              <a:rPr lang="pt-BR" sz="1100" dirty="0" smtClean="0"/>
              <a:t> (1839). </a:t>
            </a: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2368605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Líderes conhecidos de Palmares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 smtClean="0"/>
              <a:t>Ganga Zumba (1630-78)</a:t>
            </a:r>
            <a:endParaRPr lang="pt-BR" dirty="0"/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70685" y="3243648"/>
            <a:ext cx="4337223" cy="2891481"/>
          </a:xfrm>
        </p:spPr>
      </p:pic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pt-BR" dirty="0" smtClean="0"/>
              <a:t>Zumbi (1655-20/11/1695)</a:t>
            </a:r>
            <a:endParaRPr lang="pt-BR" dirty="0"/>
          </a:p>
        </p:txBody>
      </p:sp>
      <p:pic>
        <p:nvPicPr>
          <p:cNvPr id="8" name="Espaço Reservado para Conteúdo 7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259" y="2564114"/>
            <a:ext cx="3534033" cy="4293886"/>
          </a:xfrm>
        </p:spPr>
      </p:pic>
      <p:sp>
        <p:nvSpPr>
          <p:cNvPr id="9" name="CaixaDeTexto 8"/>
          <p:cNvSpPr txBox="1"/>
          <p:nvPr/>
        </p:nvSpPr>
        <p:spPr>
          <a:xfrm>
            <a:off x="10445579" y="5840627"/>
            <a:ext cx="16146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Busto de Zumbi feito pelo Mestre Saul (s/d), em Brasília. </a:t>
            </a:r>
            <a:endParaRPr lang="pt-BR" sz="1400" dirty="0"/>
          </a:p>
        </p:txBody>
      </p:sp>
      <p:sp>
        <p:nvSpPr>
          <p:cNvPr id="10" name="CaixaDeTexto 9"/>
          <p:cNvSpPr txBox="1"/>
          <p:nvPr/>
        </p:nvSpPr>
        <p:spPr>
          <a:xfrm>
            <a:off x="98854" y="5815914"/>
            <a:ext cx="18947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Estátua de Ganga Zumba no parque Serra da Barriga, Alagoas, s/d. 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340115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865" y="0"/>
            <a:ext cx="5153043" cy="6870724"/>
          </a:xfrm>
        </p:spPr>
      </p:pic>
      <p:sp>
        <p:nvSpPr>
          <p:cNvPr id="5" name="CaixaDeTexto 4"/>
          <p:cNvSpPr txBox="1"/>
          <p:nvPr/>
        </p:nvSpPr>
        <p:spPr>
          <a:xfrm>
            <a:off x="8312727" y="6211669"/>
            <a:ext cx="3343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 smtClean="0"/>
              <a:t>Zumbi</a:t>
            </a:r>
            <a:r>
              <a:rPr lang="pt-BR" dirty="0" smtClean="0"/>
              <a:t>, pintura de Antônio Parreiras (1927)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14929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694" y="0"/>
            <a:ext cx="9903248" cy="6858000"/>
          </a:xfrm>
        </p:spPr>
      </p:pic>
      <p:sp>
        <p:nvSpPr>
          <p:cNvPr id="5" name="CaixaDeTexto 4"/>
          <p:cNvSpPr txBox="1"/>
          <p:nvPr/>
        </p:nvSpPr>
        <p:spPr>
          <a:xfrm>
            <a:off x="74141" y="4679091"/>
            <a:ext cx="10956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i="1" dirty="0" smtClean="0"/>
              <a:t>Jogar capoeira, a dança da guerra</a:t>
            </a:r>
            <a:r>
              <a:rPr lang="pt-BR" sz="1400" dirty="0" smtClean="0"/>
              <a:t>, pintura </a:t>
            </a:r>
            <a:r>
              <a:rPr lang="pt-BR" sz="1400" dirty="0"/>
              <a:t>de Johann Moritz </a:t>
            </a:r>
            <a:r>
              <a:rPr lang="pt-BR" sz="1400" dirty="0" err="1" smtClean="0"/>
              <a:t>Rugendas</a:t>
            </a:r>
            <a:r>
              <a:rPr lang="pt-BR" sz="1400" dirty="0" smtClean="0"/>
              <a:t> (1835)</a:t>
            </a:r>
            <a:endParaRPr lang="pt-BR" sz="1400" i="1" dirty="0"/>
          </a:p>
        </p:txBody>
      </p:sp>
    </p:spTree>
    <p:extLst>
      <p:ext uri="{BB962C8B-B14F-4D97-AF65-F5344CB8AC3E}">
        <p14:creationId xmlns:p14="http://schemas.microsoft.com/office/powerpoint/2010/main" val="1612662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645" y="0"/>
            <a:ext cx="10391437" cy="6858000"/>
          </a:xfrm>
        </p:spPr>
      </p:pic>
      <p:sp>
        <p:nvSpPr>
          <p:cNvPr id="5" name="CaixaDeTexto 4"/>
          <p:cNvSpPr txBox="1"/>
          <p:nvPr/>
        </p:nvSpPr>
        <p:spPr>
          <a:xfrm>
            <a:off x="90616" y="5964194"/>
            <a:ext cx="13345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i="1" dirty="0"/>
              <a:t>Fuga de escravos</a:t>
            </a:r>
            <a:r>
              <a:rPr lang="pt-BR" sz="1200" dirty="0"/>
              <a:t>, </a:t>
            </a:r>
            <a:r>
              <a:rPr lang="pt-BR" sz="1200" dirty="0" smtClean="0"/>
              <a:t>por </a:t>
            </a:r>
            <a:r>
              <a:rPr lang="pt-BR" sz="1200" dirty="0"/>
              <a:t>François Auguste </a:t>
            </a:r>
            <a:r>
              <a:rPr lang="pt-BR" sz="1200" dirty="0" err="1"/>
              <a:t>Biard</a:t>
            </a:r>
            <a:r>
              <a:rPr lang="pt-BR" sz="1200" dirty="0"/>
              <a:t> (1859).</a:t>
            </a:r>
          </a:p>
        </p:txBody>
      </p:sp>
    </p:spTree>
    <p:extLst>
      <p:ext uri="{BB962C8B-B14F-4D97-AF65-F5344CB8AC3E}">
        <p14:creationId xmlns:p14="http://schemas.microsoft.com/office/powerpoint/2010/main" val="806620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674255"/>
            <a:ext cx="10515600" cy="5502708"/>
          </a:xfrm>
        </p:spPr>
        <p:txBody>
          <a:bodyPr/>
          <a:lstStyle/>
          <a:p>
            <a:pPr marL="0" indent="0">
              <a:buNone/>
            </a:pPr>
            <a:r>
              <a:rPr lang="pt-BR" b="1" dirty="0" smtClean="0"/>
              <a:t>Questão:</a:t>
            </a:r>
            <a:r>
              <a:rPr lang="pt-BR" dirty="0" smtClean="0"/>
              <a:t> O </a:t>
            </a:r>
            <a:r>
              <a:rPr lang="pt-BR" dirty="0"/>
              <a:t>Quilombo dos Palmares foi o mais célebre dos locais de resistência criados pelos africanos escravizados no Brasil. Assinale a alternativa abaixo que indica a localização correta do Quilombo dos Palmares</a:t>
            </a:r>
            <a:r>
              <a:rPr lang="pt-BR" dirty="0" smtClean="0"/>
              <a:t>: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a) Serra </a:t>
            </a:r>
            <a:r>
              <a:rPr lang="pt-BR" dirty="0"/>
              <a:t>da Mantiqueira</a:t>
            </a:r>
          </a:p>
          <a:p>
            <a:pPr marL="0" indent="0">
              <a:buNone/>
            </a:pPr>
            <a:r>
              <a:rPr lang="pt-BR" dirty="0" smtClean="0"/>
              <a:t>b) Serra </a:t>
            </a:r>
            <a:r>
              <a:rPr lang="pt-BR" dirty="0"/>
              <a:t>do Mar</a:t>
            </a:r>
          </a:p>
          <a:p>
            <a:pPr marL="0" indent="0">
              <a:buNone/>
            </a:pPr>
            <a:r>
              <a:rPr lang="pt-BR" dirty="0" smtClean="0"/>
              <a:t>c) Serra </a:t>
            </a:r>
            <a:r>
              <a:rPr lang="pt-BR" dirty="0"/>
              <a:t>da Barriga</a:t>
            </a:r>
          </a:p>
          <a:p>
            <a:pPr marL="0" indent="0">
              <a:buNone/>
            </a:pPr>
            <a:r>
              <a:rPr lang="pt-BR" dirty="0" smtClean="0"/>
              <a:t>d) Serra </a:t>
            </a:r>
            <a:r>
              <a:rPr lang="pt-BR" dirty="0"/>
              <a:t>da Canastra</a:t>
            </a:r>
          </a:p>
          <a:p>
            <a:pPr marL="0" indent="0">
              <a:buNone/>
            </a:pPr>
            <a:r>
              <a:rPr lang="pt-BR" dirty="0" smtClean="0"/>
              <a:t>e) Serra </a:t>
            </a:r>
            <a:r>
              <a:rPr lang="pt-BR" dirty="0"/>
              <a:t>dos Pirineus</a:t>
            </a:r>
          </a:p>
        </p:txBody>
      </p:sp>
    </p:spTree>
    <p:extLst>
      <p:ext uri="{BB962C8B-B14F-4D97-AF65-F5344CB8AC3E}">
        <p14:creationId xmlns:p14="http://schemas.microsoft.com/office/powerpoint/2010/main" val="173661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674255"/>
            <a:ext cx="10515600" cy="5502708"/>
          </a:xfrm>
        </p:spPr>
        <p:txBody>
          <a:bodyPr/>
          <a:lstStyle/>
          <a:p>
            <a:pPr marL="0" indent="0">
              <a:buNone/>
            </a:pPr>
            <a:r>
              <a:rPr lang="pt-BR" b="1" dirty="0" smtClean="0"/>
              <a:t>Questão:</a:t>
            </a:r>
            <a:r>
              <a:rPr lang="pt-BR" dirty="0" smtClean="0"/>
              <a:t> O </a:t>
            </a:r>
            <a:r>
              <a:rPr lang="pt-BR" dirty="0"/>
              <a:t>Quilombo dos Palmares foi o mais célebre dos locais de resistência criados pelos africanos escravizados no Brasil. Assinale a alternativa abaixo que indica a localização correta do Quilombo dos Palmares</a:t>
            </a:r>
            <a:r>
              <a:rPr lang="pt-BR" dirty="0" smtClean="0"/>
              <a:t>: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smtClean="0"/>
              <a:t>a) Serra </a:t>
            </a:r>
            <a:r>
              <a:rPr lang="pt-BR" dirty="0"/>
              <a:t>da Mantiqueira</a:t>
            </a:r>
          </a:p>
          <a:p>
            <a:pPr marL="0" indent="0">
              <a:buNone/>
            </a:pPr>
            <a:r>
              <a:rPr lang="pt-BR" dirty="0" smtClean="0"/>
              <a:t>b) Serra </a:t>
            </a:r>
            <a:r>
              <a:rPr lang="pt-BR" dirty="0"/>
              <a:t>do Mar</a:t>
            </a:r>
          </a:p>
          <a:p>
            <a:pPr marL="0" indent="0">
              <a:buNone/>
            </a:pPr>
            <a:r>
              <a:rPr lang="pt-BR" dirty="0" smtClean="0"/>
              <a:t>c) Serra </a:t>
            </a:r>
            <a:r>
              <a:rPr lang="pt-BR" dirty="0"/>
              <a:t>da Barriga</a:t>
            </a:r>
          </a:p>
          <a:p>
            <a:pPr marL="0" indent="0">
              <a:buNone/>
            </a:pPr>
            <a:r>
              <a:rPr lang="pt-BR" dirty="0" smtClean="0"/>
              <a:t>d) Serra </a:t>
            </a:r>
            <a:r>
              <a:rPr lang="pt-BR" dirty="0"/>
              <a:t>da Canastra</a:t>
            </a:r>
          </a:p>
          <a:p>
            <a:pPr marL="0" indent="0">
              <a:buNone/>
            </a:pPr>
            <a:r>
              <a:rPr lang="pt-BR" dirty="0" smtClean="0"/>
              <a:t>e) Serra </a:t>
            </a:r>
            <a:r>
              <a:rPr lang="pt-BR" dirty="0"/>
              <a:t>dos Pirineus</a:t>
            </a:r>
          </a:p>
        </p:txBody>
      </p:sp>
      <p:sp>
        <p:nvSpPr>
          <p:cNvPr id="2" name="Elipse 1"/>
          <p:cNvSpPr/>
          <p:nvPr/>
        </p:nvSpPr>
        <p:spPr>
          <a:xfrm>
            <a:off x="803564" y="3879273"/>
            <a:ext cx="452581" cy="48952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695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84727" y="184727"/>
            <a:ext cx="11868728" cy="6539346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pt-BR" dirty="0"/>
              <a:t>Me gritaram negra, poema de Victoria Santa </a:t>
            </a:r>
            <a:r>
              <a:rPr lang="pt-BR" dirty="0" smtClean="0"/>
              <a:t>Cruz</a:t>
            </a:r>
            <a:r>
              <a:rPr lang="pt-BR" dirty="0"/>
              <a:t>: </a:t>
            </a:r>
            <a:r>
              <a:rPr lang="pt-BR" b="1" dirty="0"/>
              <a:t>veja em </a:t>
            </a:r>
            <a:r>
              <a:rPr lang="pt-BR" b="1" dirty="0">
                <a:hlinkClick r:id="rId2"/>
              </a:rPr>
              <a:t>https://</a:t>
            </a:r>
            <a:r>
              <a:rPr lang="pt-BR" b="1" dirty="0" smtClean="0">
                <a:hlinkClick r:id="rId2"/>
              </a:rPr>
              <a:t>youtu.be/tt7PNUQGDSs</a:t>
            </a:r>
            <a:r>
              <a:rPr lang="pt-BR" b="1" dirty="0" smtClean="0"/>
              <a:t> </a:t>
            </a:r>
            <a:endParaRPr lang="pt-BR" b="1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Tinha sete anos apenas,</a:t>
            </a:r>
          </a:p>
          <a:p>
            <a:pPr marL="0" indent="0">
              <a:buNone/>
            </a:pPr>
            <a:r>
              <a:rPr lang="pt-BR" dirty="0"/>
              <a:t>apenas sete anos,</a:t>
            </a:r>
          </a:p>
          <a:p>
            <a:pPr marL="0" indent="0">
              <a:buNone/>
            </a:pPr>
            <a:r>
              <a:rPr lang="pt-BR" dirty="0"/>
              <a:t>Que sete anos!</a:t>
            </a:r>
          </a:p>
          <a:p>
            <a:pPr marL="0" indent="0">
              <a:buNone/>
            </a:pPr>
            <a:r>
              <a:rPr lang="pt-BR" dirty="0"/>
              <a:t>Não chegava nem a cinco!</a:t>
            </a:r>
          </a:p>
          <a:p>
            <a:pPr marL="0" indent="0">
              <a:buNone/>
            </a:pPr>
            <a:r>
              <a:rPr lang="pt-BR" dirty="0"/>
              <a:t>De repente umas vozes na rua</a:t>
            </a:r>
          </a:p>
          <a:p>
            <a:pPr marL="0" indent="0">
              <a:buNone/>
            </a:pPr>
            <a:r>
              <a:rPr lang="pt-BR" dirty="0"/>
              <a:t>me gritaram Negra!</a:t>
            </a:r>
          </a:p>
          <a:p>
            <a:pPr marL="0" indent="0">
              <a:buNone/>
            </a:pPr>
            <a:r>
              <a:rPr lang="pt-BR" dirty="0"/>
              <a:t>Negra! Negra! Negra! Negra! Negra! Negra! Negra!</a:t>
            </a:r>
          </a:p>
          <a:p>
            <a:pPr marL="0" indent="0">
              <a:buNone/>
            </a:pPr>
            <a:r>
              <a:rPr lang="pt-BR" dirty="0"/>
              <a:t>“Por acaso sou negra?” – me disse</a:t>
            </a:r>
          </a:p>
          <a:p>
            <a:pPr marL="0" indent="0">
              <a:buNone/>
            </a:pPr>
            <a:r>
              <a:rPr lang="pt-BR" dirty="0"/>
              <a:t>SIM!</a:t>
            </a:r>
          </a:p>
          <a:p>
            <a:pPr marL="0" indent="0">
              <a:buNone/>
            </a:pPr>
            <a:r>
              <a:rPr lang="pt-BR" dirty="0"/>
              <a:t>“Que coisa é ser negra?”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E eu não sabia a triste verdade que aquilo escondia.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E me senti negra,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Como eles diziam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E retrocedi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Como eles queriam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E odiei meus cabelos e meus lábios grossos</a:t>
            </a:r>
          </a:p>
          <a:p>
            <a:pPr marL="0" indent="0">
              <a:buNone/>
            </a:pPr>
            <a:r>
              <a:rPr lang="pt-BR" dirty="0"/>
              <a:t>e mirei apenada minha carne tostada</a:t>
            </a:r>
          </a:p>
          <a:p>
            <a:pPr marL="0" indent="0">
              <a:buNone/>
            </a:pPr>
            <a:r>
              <a:rPr lang="pt-BR" dirty="0"/>
              <a:t>E retrocedi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E retrocedi . . .</a:t>
            </a:r>
          </a:p>
          <a:p>
            <a:pPr marL="0" indent="0">
              <a:buNone/>
            </a:pPr>
            <a:r>
              <a:rPr lang="pt-BR" dirty="0"/>
              <a:t>Negra! Negra! Negra! Negra!</a:t>
            </a:r>
          </a:p>
          <a:p>
            <a:pPr marL="0" indent="0">
              <a:buNone/>
            </a:pPr>
            <a:r>
              <a:rPr lang="pt-BR" dirty="0"/>
              <a:t>Negra! Negra! </a:t>
            </a:r>
            <a:r>
              <a:rPr lang="pt-BR" dirty="0" err="1"/>
              <a:t>Neeegra</a:t>
            </a:r>
            <a:r>
              <a:rPr lang="pt-BR" dirty="0"/>
              <a:t>!</a:t>
            </a:r>
          </a:p>
          <a:p>
            <a:pPr marL="0" indent="0">
              <a:buNone/>
            </a:pPr>
            <a:r>
              <a:rPr lang="pt-BR" dirty="0"/>
              <a:t>Negra! Negra! Negra! Negra!</a:t>
            </a:r>
          </a:p>
          <a:p>
            <a:pPr marL="0" indent="0">
              <a:buNone/>
            </a:pPr>
            <a:r>
              <a:rPr lang="pt-BR" dirty="0"/>
              <a:t>Negra! Negra! Negra! Negra!</a:t>
            </a:r>
          </a:p>
          <a:p>
            <a:pPr marL="0" indent="0">
              <a:buNone/>
            </a:pPr>
            <a:r>
              <a:rPr lang="pt-BR" dirty="0"/>
              <a:t>E passava o tempo,</a:t>
            </a:r>
          </a:p>
          <a:p>
            <a:pPr marL="0" indent="0">
              <a:buNone/>
            </a:pPr>
            <a:r>
              <a:rPr lang="pt-BR" dirty="0"/>
              <a:t>e sempre amargurada</a:t>
            </a:r>
          </a:p>
          <a:p>
            <a:pPr marL="0" indent="0">
              <a:buNone/>
            </a:pPr>
            <a:r>
              <a:rPr lang="pt-BR" dirty="0"/>
              <a:t>Continuava levando nas minhas costas</a:t>
            </a:r>
          </a:p>
          <a:p>
            <a:pPr marL="0" indent="0">
              <a:buNone/>
            </a:pPr>
            <a:r>
              <a:rPr lang="pt-BR" dirty="0"/>
              <a:t>minha pesada carga</a:t>
            </a:r>
          </a:p>
          <a:p>
            <a:pPr marL="0" indent="0">
              <a:buNone/>
            </a:pPr>
            <a:r>
              <a:rPr lang="pt-BR" dirty="0"/>
              <a:t>E como pesava!…</a:t>
            </a:r>
          </a:p>
          <a:p>
            <a:pPr marL="0" indent="0">
              <a:buNone/>
            </a:pPr>
            <a:r>
              <a:rPr lang="pt-BR" dirty="0"/>
              <a:t>Alisei o cabelo,</a:t>
            </a:r>
          </a:p>
          <a:p>
            <a:pPr marL="0" indent="0">
              <a:buNone/>
            </a:pPr>
            <a:r>
              <a:rPr lang="pt-BR" dirty="0"/>
              <a:t>Passei pó na cara,</a:t>
            </a:r>
          </a:p>
          <a:p>
            <a:pPr marL="0" indent="0">
              <a:buNone/>
            </a:pPr>
            <a:r>
              <a:rPr lang="pt-BR" dirty="0"/>
              <a:t>e entre minhas entranhas sempre ressoava a mesma palavra</a:t>
            </a:r>
          </a:p>
          <a:p>
            <a:pPr marL="0" indent="0">
              <a:buNone/>
            </a:pPr>
            <a:r>
              <a:rPr lang="pt-BR" dirty="0"/>
              <a:t>Negra! Negra! Negra! Negra!</a:t>
            </a:r>
          </a:p>
          <a:p>
            <a:pPr marL="0" indent="0">
              <a:buNone/>
            </a:pPr>
            <a:r>
              <a:rPr lang="pt-BR" dirty="0"/>
              <a:t>Negra! Negra! </a:t>
            </a:r>
            <a:r>
              <a:rPr lang="pt-BR" dirty="0" err="1"/>
              <a:t>Neeegra</a:t>
            </a:r>
            <a:r>
              <a:rPr lang="pt-BR" dirty="0"/>
              <a:t>!</a:t>
            </a:r>
          </a:p>
          <a:p>
            <a:pPr marL="0" indent="0">
              <a:buNone/>
            </a:pPr>
            <a:r>
              <a:rPr lang="pt-BR" dirty="0"/>
              <a:t>Até que um dia que retrocedia , retrocedia e que ia cair</a:t>
            </a:r>
          </a:p>
          <a:p>
            <a:pPr marL="0" indent="0">
              <a:buNone/>
            </a:pPr>
            <a:r>
              <a:rPr lang="pt-BR" dirty="0"/>
              <a:t>Negra! Negra! Negra! Negra!</a:t>
            </a:r>
          </a:p>
          <a:p>
            <a:pPr marL="0" indent="0">
              <a:buNone/>
            </a:pPr>
            <a:r>
              <a:rPr lang="pt-BR" dirty="0"/>
              <a:t>Negra! Negra! Negra! Negra!</a:t>
            </a:r>
          </a:p>
          <a:p>
            <a:pPr marL="0" indent="0">
              <a:buNone/>
            </a:pPr>
            <a:r>
              <a:rPr lang="pt-BR" dirty="0"/>
              <a:t>Negra! Negra! Negra! Negra!</a:t>
            </a:r>
          </a:p>
          <a:p>
            <a:pPr marL="0" indent="0">
              <a:buNone/>
            </a:pPr>
            <a:r>
              <a:rPr lang="pt-BR" dirty="0"/>
              <a:t>Negra! Negra! Negra!</a:t>
            </a:r>
          </a:p>
          <a:p>
            <a:pPr marL="0" indent="0">
              <a:buNone/>
            </a:pPr>
            <a:r>
              <a:rPr lang="pt-BR" dirty="0"/>
              <a:t>E daí?</a:t>
            </a:r>
          </a:p>
          <a:p>
            <a:pPr marL="0" indent="0">
              <a:buNone/>
            </a:pPr>
            <a:r>
              <a:rPr lang="pt-BR" dirty="0"/>
              <a:t>E daí?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Sim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Sou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Negra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Negra sou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Sim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Sou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Negra</a:t>
            </a:r>
          </a:p>
          <a:p>
            <a:pPr marL="0" indent="0">
              <a:buNone/>
            </a:pPr>
            <a:r>
              <a:rPr lang="pt-BR" dirty="0"/>
              <a:t>Negra!</a:t>
            </a:r>
          </a:p>
          <a:p>
            <a:pPr marL="0" indent="0">
              <a:buNone/>
            </a:pPr>
            <a:r>
              <a:rPr lang="pt-BR" dirty="0"/>
              <a:t>Negra sou</a:t>
            </a:r>
          </a:p>
          <a:p>
            <a:pPr marL="0" indent="0">
              <a:buNone/>
            </a:pPr>
            <a:r>
              <a:rPr lang="pt-BR" dirty="0"/>
              <a:t>De hoje em diante não quero</a:t>
            </a:r>
          </a:p>
          <a:p>
            <a:pPr marL="0" indent="0">
              <a:buNone/>
            </a:pPr>
            <a:r>
              <a:rPr lang="pt-BR" dirty="0"/>
              <a:t>alisar meu cabelo</a:t>
            </a:r>
          </a:p>
          <a:p>
            <a:pPr marL="0" indent="0">
              <a:buNone/>
            </a:pPr>
            <a:r>
              <a:rPr lang="pt-BR" dirty="0"/>
              <a:t>Não quero</a:t>
            </a:r>
          </a:p>
          <a:p>
            <a:pPr marL="0" indent="0">
              <a:buNone/>
            </a:pPr>
            <a:r>
              <a:rPr lang="pt-BR" dirty="0"/>
              <a:t>E vou rir daqueles,</a:t>
            </a:r>
          </a:p>
          <a:p>
            <a:pPr marL="0" indent="0">
              <a:buNone/>
            </a:pPr>
            <a:r>
              <a:rPr lang="pt-BR" dirty="0"/>
              <a:t>que por evitar – segundo eles –</a:t>
            </a:r>
          </a:p>
          <a:p>
            <a:pPr marL="0" indent="0">
              <a:buNone/>
            </a:pPr>
            <a:r>
              <a:rPr lang="pt-BR" dirty="0"/>
              <a:t>que por evitar-nos algum </a:t>
            </a:r>
            <a:r>
              <a:rPr lang="pt-BR" dirty="0" err="1"/>
              <a:t>disabor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Chamam aos negros de gente de cor</a:t>
            </a:r>
          </a:p>
          <a:p>
            <a:pPr marL="0" indent="0">
              <a:buNone/>
            </a:pPr>
            <a:r>
              <a:rPr lang="pt-BR" dirty="0"/>
              <a:t>E de que cor!</a:t>
            </a:r>
          </a:p>
          <a:p>
            <a:pPr marL="0" indent="0">
              <a:buNone/>
            </a:pPr>
            <a:r>
              <a:rPr lang="pt-BR" dirty="0"/>
              <a:t>NEGRA</a:t>
            </a:r>
          </a:p>
          <a:p>
            <a:pPr marL="0" indent="0">
              <a:buNone/>
            </a:pPr>
            <a:r>
              <a:rPr lang="pt-BR" dirty="0"/>
              <a:t>E como soa lindo!</a:t>
            </a:r>
          </a:p>
          <a:p>
            <a:pPr marL="0" indent="0">
              <a:buNone/>
            </a:pPr>
            <a:r>
              <a:rPr lang="pt-BR" dirty="0"/>
              <a:t>NEGRO</a:t>
            </a:r>
          </a:p>
          <a:p>
            <a:pPr marL="0" indent="0">
              <a:buNone/>
            </a:pPr>
            <a:r>
              <a:rPr lang="pt-BR" dirty="0"/>
              <a:t>E que ritmo tem!</a:t>
            </a:r>
          </a:p>
          <a:p>
            <a:pPr marL="0" indent="0">
              <a:buNone/>
            </a:pPr>
            <a:r>
              <a:rPr lang="pt-BR" dirty="0"/>
              <a:t>Negro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Negro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Negro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Negro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Afinal</a:t>
            </a:r>
          </a:p>
          <a:p>
            <a:pPr marL="0" indent="0">
              <a:buNone/>
            </a:pPr>
            <a:r>
              <a:rPr lang="pt-BR" dirty="0"/>
              <a:t>Afinal compreendi</a:t>
            </a:r>
          </a:p>
          <a:p>
            <a:pPr marL="0" indent="0">
              <a:buNone/>
            </a:pPr>
            <a:r>
              <a:rPr lang="pt-BR" dirty="0"/>
              <a:t>AFINAL</a:t>
            </a:r>
          </a:p>
          <a:p>
            <a:pPr marL="0" indent="0">
              <a:buNone/>
            </a:pPr>
            <a:r>
              <a:rPr lang="pt-BR" dirty="0"/>
              <a:t>Já não retrocedo</a:t>
            </a:r>
          </a:p>
          <a:p>
            <a:pPr marL="0" indent="0">
              <a:buNone/>
            </a:pPr>
            <a:r>
              <a:rPr lang="pt-BR" dirty="0"/>
              <a:t>AFINAL</a:t>
            </a:r>
          </a:p>
          <a:p>
            <a:pPr marL="0" indent="0">
              <a:buNone/>
            </a:pPr>
            <a:r>
              <a:rPr lang="pt-BR" dirty="0"/>
              <a:t>E avanço segura</a:t>
            </a:r>
          </a:p>
          <a:p>
            <a:pPr marL="0" indent="0">
              <a:buNone/>
            </a:pPr>
            <a:r>
              <a:rPr lang="pt-BR" dirty="0"/>
              <a:t>AFINAL</a:t>
            </a:r>
          </a:p>
          <a:p>
            <a:pPr marL="0" indent="0">
              <a:buNone/>
            </a:pPr>
            <a:r>
              <a:rPr lang="pt-BR" dirty="0"/>
              <a:t>Avanço e espero</a:t>
            </a:r>
          </a:p>
          <a:p>
            <a:pPr marL="0" indent="0">
              <a:buNone/>
            </a:pPr>
            <a:r>
              <a:rPr lang="pt-BR" dirty="0"/>
              <a:t>AFINAL</a:t>
            </a:r>
          </a:p>
          <a:p>
            <a:pPr marL="0" indent="0">
              <a:buNone/>
            </a:pPr>
            <a:r>
              <a:rPr lang="pt-BR" dirty="0"/>
              <a:t>E bendigo aos céus porque quis Deus</a:t>
            </a:r>
          </a:p>
          <a:p>
            <a:pPr marL="0" indent="0">
              <a:buNone/>
            </a:pPr>
            <a:r>
              <a:rPr lang="pt-BR" dirty="0"/>
              <a:t>que negro azeviche fosse minha cor</a:t>
            </a:r>
          </a:p>
          <a:p>
            <a:pPr marL="0" indent="0">
              <a:buNone/>
            </a:pPr>
            <a:r>
              <a:rPr lang="pt-BR" dirty="0"/>
              <a:t>E já compreendi</a:t>
            </a:r>
          </a:p>
          <a:p>
            <a:pPr marL="0" indent="0">
              <a:buNone/>
            </a:pPr>
            <a:r>
              <a:rPr lang="pt-BR" dirty="0"/>
              <a:t>AFINAL</a:t>
            </a:r>
          </a:p>
          <a:p>
            <a:pPr marL="0" indent="0">
              <a:buNone/>
            </a:pPr>
            <a:r>
              <a:rPr lang="pt-BR" dirty="0"/>
              <a:t>Já tenho a chave!</a:t>
            </a:r>
          </a:p>
          <a:p>
            <a:pPr marL="0" indent="0">
              <a:buNone/>
            </a:pPr>
            <a:r>
              <a:rPr lang="pt-BR" dirty="0"/>
              <a:t>NEGRO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NEGRO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NEGRO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r>
              <a:rPr lang="pt-BR" dirty="0"/>
              <a:t> </a:t>
            </a:r>
            <a:r>
              <a:rPr lang="pt-BR" dirty="0" err="1"/>
              <a:t>NEGRO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NEGRO </a:t>
            </a:r>
            <a:r>
              <a:rPr lang="pt-BR" dirty="0" err="1"/>
              <a:t>NEGRO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Negra sou!</a:t>
            </a:r>
          </a:p>
        </p:txBody>
      </p:sp>
    </p:spTree>
    <p:extLst>
      <p:ext uri="{BB962C8B-B14F-4D97-AF65-F5344CB8AC3E}">
        <p14:creationId xmlns:p14="http://schemas.microsoft.com/office/powerpoint/2010/main" val="1529239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Africanos escravizados no Brasil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Foram trazidos africanos escravizados para o Brasil desde o início do século XVI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 tráfico negreiro era extremamente lucrativo para Portugal</a:t>
            </a:r>
          </a:p>
          <a:p>
            <a:r>
              <a:rPr lang="pt-BR" dirty="0" smtClean="0"/>
              <a:t>Na região de Minas Gerais, após a descoberta do ouro no final do século XVII, a escravidão foi quase que só de africanos</a:t>
            </a:r>
          </a:p>
          <a:p>
            <a:r>
              <a:rPr lang="pt-BR" dirty="0" smtClean="0"/>
              <a:t>Primeiro imposto sobre a mineração: capitação 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smtClean="0"/>
              <a:t>				</a:t>
            </a:r>
          </a:p>
        </p:txBody>
      </p:sp>
      <p:sp>
        <p:nvSpPr>
          <p:cNvPr id="4" name="Retângulo 3"/>
          <p:cNvSpPr/>
          <p:nvPr/>
        </p:nvSpPr>
        <p:spPr>
          <a:xfrm>
            <a:off x="6516130" y="4209535"/>
            <a:ext cx="1474573" cy="337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29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Africanos escravizados no Brasil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Foram trazidos africanos escravizados para o Brasil desde o início do século XVI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 tráfico negreiro era extremamente lucrativo para Portugal</a:t>
            </a:r>
          </a:p>
          <a:p>
            <a:r>
              <a:rPr lang="pt-BR" dirty="0" smtClean="0"/>
              <a:t>Na região de Minas Gerais, após a descoberta do ouro no final do século XVII, a escravidão foi quase que só de africanos</a:t>
            </a:r>
          </a:p>
          <a:p>
            <a:r>
              <a:rPr lang="pt-BR" dirty="0" smtClean="0"/>
              <a:t>Primeiro imposto sobre a mineração: capitação 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	</a:t>
            </a:r>
            <a:r>
              <a:rPr lang="pt-BR" dirty="0" smtClean="0"/>
              <a:t>				</a:t>
            </a:r>
            <a:r>
              <a:rPr lang="pt-BR" dirty="0" smtClean="0">
                <a:solidFill>
                  <a:srgbClr val="FF0000"/>
                </a:solidFill>
              </a:rPr>
              <a:t>Cobrança </a:t>
            </a:r>
            <a:r>
              <a:rPr lang="pt-BR" i="1" dirty="0" smtClean="0">
                <a:solidFill>
                  <a:srgbClr val="FF0000"/>
                </a:solidFill>
              </a:rPr>
              <a:t>per capita</a:t>
            </a:r>
            <a:r>
              <a:rPr lang="pt-BR" dirty="0" smtClean="0">
                <a:solidFill>
                  <a:srgbClr val="FF0000"/>
                </a:solidFill>
              </a:rPr>
              <a:t> de escravo</a:t>
            </a:r>
          </a:p>
        </p:txBody>
      </p:sp>
      <p:sp>
        <p:nvSpPr>
          <p:cNvPr id="4" name="Retângulo 3"/>
          <p:cNvSpPr/>
          <p:nvPr/>
        </p:nvSpPr>
        <p:spPr>
          <a:xfrm>
            <a:off x="6516130" y="4209535"/>
            <a:ext cx="1474573" cy="337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" name="Conector de seta reta 5"/>
          <p:cNvCxnSpPr>
            <a:stCxn id="4" idx="2"/>
          </p:cNvCxnSpPr>
          <p:nvPr/>
        </p:nvCxnSpPr>
        <p:spPr>
          <a:xfrm flipH="1">
            <a:off x="7241059" y="4547286"/>
            <a:ext cx="12358" cy="4448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553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Africanos escravizados no Brasil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Foram trazidos africanos escravizados para o Brasil desde o início do século XVI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 tráfico negreiro era extremamente lucrativo para Portugal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Na região de Minas Gerais, após a descoberta do ouro no final do século XVII, a escravidão foi quase que só de africanos</a:t>
            </a:r>
          </a:p>
          <a:p>
            <a:r>
              <a:rPr lang="pt-B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Primeiro imposto sobre a mineração: capitação </a:t>
            </a:r>
          </a:p>
          <a:p>
            <a:r>
              <a:rPr lang="pt-BR" dirty="0" smtClean="0"/>
              <a:t>Expectativa de vida de um escravo: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89195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963" y="0"/>
            <a:ext cx="8852545" cy="6858000"/>
          </a:xfrm>
        </p:spPr>
      </p:pic>
      <p:sp>
        <p:nvSpPr>
          <p:cNvPr id="5" name="CaixaDeTexto 4"/>
          <p:cNvSpPr txBox="1"/>
          <p:nvPr/>
        </p:nvSpPr>
        <p:spPr>
          <a:xfrm>
            <a:off x="181232" y="5486399"/>
            <a:ext cx="15404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Benedito Calixto de Jesus,</a:t>
            </a:r>
            <a:r>
              <a:rPr lang="pt-BR" sz="1400" i="1" dirty="0"/>
              <a:t> Moagem de Cana</a:t>
            </a:r>
            <a:r>
              <a:rPr lang="pt-BR" sz="1400" dirty="0"/>
              <a:t> (Fazenda Cachoeira, Campinas, 1830</a:t>
            </a:r>
            <a:r>
              <a:rPr lang="pt-BR" sz="1400" dirty="0" smtClean="0"/>
              <a:t>).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355406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50FFF1E480761448F9C12F169C1533C" ma:contentTypeVersion="8" ma:contentTypeDescription="Crie um novo documento." ma:contentTypeScope="" ma:versionID="d89ce605273ea757865b79dc6db32828">
  <xsd:schema xmlns:xsd="http://www.w3.org/2001/XMLSchema" xmlns:xs="http://www.w3.org/2001/XMLSchema" xmlns:p="http://schemas.microsoft.com/office/2006/metadata/properties" xmlns:ns2="ba4d4329-6399-4e07-aaeb-9788baa9b0a8" targetNamespace="http://schemas.microsoft.com/office/2006/metadata/properties" ma:root="true" ma:fieldsID="9f7d892f8ab8bf90ef51c30c807fbec9" ns2:_="">
    <xsd:import namespace="ba4d4329-6399-4e07-aaeb-9788baa9b0a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4d4329-6399-4e07-aaeb-9788baa9b0a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B1868D0-AE62-4858-9366-CF2789E5B353}"/>
</file>

<file path=customXml/itemProps2.xml><?xml version="1.0" encoding="utf-8"?>
<ds:datastoreItem xmlns:ds="http://schemas.openxmlformats.org/officeDocument/2006/customXml" ds:itemID="{4E0D13E3-5244-4EF3-9631-EF795E21A9A8}"/>
</file>

<file path=customXml/itemProps3.xml><?xml version="1.0" encoding="utf-8"?>
<ds:datastoreItem xmlns:ds="http://schemas.openxmlformats.org/officeDocument/2006/customXml" ds:itemID="{6B0D92EC-62A1-4783-8BA8-A1C8C5D2F284}"/>
</file>

<file path=docProps/app.xml><?xml version="1.0" encoding="utf-8"?>
<Properties xmlns="http://schemas.openxmlformats.org/officeDocument/2006/extended-properties" xmlns:vt="http://schemas.openxmlformats.org/officeDocument/2006/docPropsVTypes">
  <TotalTime>1385</TotalTime>
  <Words>3478</Words>
  <Application>Microsoft Office PowerPoint</Application>
  <PresentationFormat>Widescreen</PresentationFormat>
  <Paragraphs>306</Paragraphs>
  <Slides>59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59</vt:i4>
      </vt:variant>
    </vt:vector>
  </HeadingPairs>
  <TitlesOfParts>
    <vt:vector size="63" baseType="lpstr">
      <vt:lpstr>Arial</vt:lpstr>
      <vt:lpstr>Calibri</vt:lpstr>
      <vt:lpstr>Calibri Light</vt:lpstr>
      <vt:lpstr>Tema do Office</vt:lpstr>
      <vt:lpstr>Resistência à escravidão</vt:lpstr>
      <vt:lpstr>Africanos escravizados no Brasil</vt:lpstr>
      <vt:lpstr>Apresentação do PowerPoint</vt:lpstr>
      <vt:lpstr>Apresentação do PowerPoint</vt:lpstr>
      <vt:lpstr>Africanos escravizados no Brasil</vt:lpstr>
      <vt:lpstr>Africanos escravizados no Brasil</vt:lpstr>
      <vt:lpstr>Africanos escravizados no Brasil</vt:lpstr>
      <vt:lpstr>Africanos escravizados no Brasil</vt:lpstr>
      <vt:lpstr>Apresentação do PowerPoint</vt:lpstr>
      <vt:lpstr>Apresentação do PowerPoint</vt:lpstr>
      <vt:lpstr>Africanos escravizados no Brasil</vt:lpstr>
      <vt:lpstr>Africanos escravizados no Brasil</vt:lpstr>
      <vt:lpstr>Apresentação do PowerPoint</vt:lpstr>
      <vt:lpstr>Africanos escravizados no Brasil</vt:lpstr>
      <vt:lpstr>Africanos escravizados no Brasil</vt:lpstr>
      <vt:lpstr>Apresentação do PowerPoint</vt:lpstr>
      <vt:lpstr>Apresentação do PowerPoint</vt:lpstr>
      <vt:lpstr>Apresentação do PowerPoint</vt:lpstr>
      <vt:lpstr>Apresentação do PowerPoint</vt:lpstr>
      <vt:lpstr>Resistência à escravidão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Resistência à escravidão</vt:lpstr>
      <vt:lpstr>Resistência à escravidão</vt:lpstr>
      <vt:lpstr>Resistência à escravidão</vt:lpstr>
      <vt:lpstr>Resistência à escravidão</vt:lpstr>
      <vt:lpstr>Resistência à escravidão</vt:lpstr>
      <vt:lpstr>Resistência à escravidão</vt:lpstr>
      <vt:lpstr>Resistência à escravidão</vt:lpstr>
      <vt:lpstr>Quilombos</vt:lpstr>
      <vt:lpstr>Apresentação do PowerPoint</vt:lpstr>
      <vt:lpstr>Apresentação do PowerPoint</vt:lpstr>
      <vt:lpstr>Quilombo dos Palmares (século XVI-c. 1710)</vt:lpstr>
      <vt:lpstr>Apresentação do PowerPoint</vt:lpstr>
      <vt:lpstr>Líderes conhecidos de Palmares</vt:lpstr>
      <vt:lpstr>Apresentação do PowerPoint</vt:lpstr>
      <vt:lpstr>Líderes conhecidos de Palmares</vt:lpstr>
      <vt:lpstr>Apresentação do PowerPoint</vt:lpstr>
      <vt:lpstr>Apresentação do PowerPoint</vt:lpstr>
      <vt:lpstr>Quilombo dos Palmares (século XVI-c. 1710)</vt:lpstr>
      <vt:lpstr>Apresentação do PowerPoint</vt:lpstr>
      <vt:lpstr>Líderes conhecidos de Palmares</vt:lpstr>
      <vt:lpstr>Líderes conhecidos de Palmares</vt:lpstr>
      <vt:lpstr>Apresentação do PowerPoint</vt:lpstr>
      <vt:lpstr>Apresentação do PowerPoint</vt:lpstr>
      <vt:lpstr>Apresentação do PowerPoint</vt:lpstr>
      <vt:lpstr>Apresentação do PowerPoint</vt:lpstr>
      <vt:lpstr>Líderes conhecidos de Palmares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Escravidão na mineração</dc:title>
  <dc:creator>Mauricio Trida</dc:creator>
  <cp:lastModifiedBy>Mauricio Trida</cp:lastModifiedBy>
  <cp:revision>47</cp:revision>
  <dcterms:created xsi:type="dcterms:W3CDTF">2021-11-30T21:56:11Z</dcterms:created>
  <dcterms:modified xsi:type="dcterms:W3CDTF">2021-12-07T06:23:32Z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0x010100750FFF1E480761448F9C12F169C1533C</vt:lpwstr>
  </property>
</Properties>
</file>

<file path=docProps/thumbnail.jpeg>
</file>